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834" r:id="rId3"/>
    <p:sldId id="833" r:id="rId4"/>
    <p:sldId id="831" r:id="rId5"/>
    <p:sldId id="284" r:id="rId6"/>
    <p:sldId id="286" r:id="rId7"/>
    <p:sldId id="835" r:id="rId8"/>
    <p:sldId id="848" r:id="rId9"/>
    <p:sldId id="849" r:id="rId10"/>
    <p:sldId id="850" r:id="rId11"/>
    <p:sldId id="844" r:id="rId12"/>
    <p:sldId id="422" r:id="rId13"/>
    <p:sldId id="851" r:id="rId14"/>
    <p:sldId id="359" r:id="rId15"/>
    <p:sldId id="543" r:id="rId16"/>
    <p:sldId id="852" r:id="rId17"/>
    <p:sldId id="853" r:id="rId18"/>
    <p:sldId id="854" r:id="rId19"/>
    <p:sldId id="855" r:id="rId20"/>
    <p:sldId id="257" r:id="rId21"/>
    <p:sldId id="304" r:id="rId22"/>
    <p:sldId id="297" r:id="rId23"/>
    <p:sldId id="856" r:id="rId24"/>
    <p:sldId id="857" r:id="rId25"/>
    <p:sldId id="303" r:id="rId26"/>
    <p:sldId id="305" r:id="rId27"/>
    <p:sldId id="292" r:id="rId28"/>
    <p:sldId id="300" r:id="rId29"/>
    <p:sldId id="293" r:id="rId30"/>
    <p:sldId id="295" r:id="rId31"/>
    <p:sldId id="859" r:id="rId32"/>
    <p:sldId id="860" r:id="rId33"/>
    <p:sldId id="858" r:id="rId34"/>
    <p:sldId id="267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63DBF-08D9-4A21-A57B-78638FD9CD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44499-C9C3-4D69-A9EB-B8E8F80E3E36}">
      <dgm:prSet phldrT="[Tekst]" custT="1"/>
      <dgm:spPr/>
      <dgm:t>
        <a:bodyPr/>
        <a:lstStyle/>
        <a:p>
          <a:pPr marL="0"/>
          <a: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  <a:t>           I filar WPR – środki EFRG</a:t>
          </a:r>
          <a:b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  <a:t>                   – 17,33 mld euro – 68,6% całego budżetu,</a:t>
          </a:r>
        </a:p>
        <a:p>
          <a:pPr marL="0"/>
          <a:endParaRPr lang="pl-PL" sz="2000" b="1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990600" indent="0">
            <a:tabLst>
              <a:tab pos="1074738" algn="l"/>
            </a:tabLst>
          </a:pPr>
          <a: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  <a:t>w tym: 25% na </a:t>
          </a:r>
          <a:r>
            <a:rPr lang="pl-PL" sz="2000" b="1" dirty="0" err="1">
              <a:latin typeface="Cambria" panose="02040503050406030204" pitchFamily="18" charset="0"/>
              <a:ea typeface="Cambria" panose="02040503050406030204" pitchFamily="18" charset="0"/>
            </a:rPr>
            <a:t>ekoschematy</a:t>
          </a:r>
          <a:r>
            <a:rPr lang="pl-PL" sz="2000" b="1" dirty="0">
              <a:latin typeface="Cambria" panose="02040503050406030204" pitchFamily="18" charset="0"/>
              <a:ea typeface="Cambria" panose="02040503050406030204" pitchFamily="18" charset="0"/>
            </a:rPr>
            <a:t>, tj. ok. 4,33 mld euro</a:t>
          </a:r>
        </a:p>
      </dgm:t>
    </dgm:pt>
    <dgm:pt modelId="{6EE5725C-A47D-4E83-9384-F3C73A2954FE}" type="parTrans" cxnId="{2FFD50E1-29C9-4BDC-84EF-335AE268FF8A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8ED386-0FC6-4465-AC5A-00120AC4D122}" type="sibTrans" cxnId="{2FFD50E1-29C9-4BDC-84EF-335AE268FF8A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9EB36A-2D40-420E-A838-1190D6DE9AA9}">
      <dgm:prSet phldrT="[Tekst]" custT="1"/>
      <dgm:spPr/>
      <dgm:t>
        <a:bodyPr/>
        <a:lstStyle/>
        <a:p>
          <a:pPr marL="1260475" indent="-1260475">
            <a:spcBef>
              <a:spcPts val="1200"/>
            </a:spcBef>
            <a:spcAft>
              <a:spcPts val="600"/>
            </a:spcAft>
          </a:pPr>
          <a:r>
            <a:rPr lang="pl-PL" sz="20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          Środki EFRG przeznaczone na interwencje sektorowe:</a:t>
          </a:r>
          <a:br>
            <a:rPr lang="pl-PL" sz="20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pszczelarstwo  –  25,1 mln euro,</a:t>
          </a:r>
          <a:b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owoce i warzywa – 81,6 mln euro </a:t>
          </a:r>
          <a:b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endParaRPr lang="pl-PL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F40AC7D2-30F2-435D-959B-C855D8B2AFDE}" type="parTrans" cxnId="{54ACCDF6-BAE3-4303-A7B2-776367147CC2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C17EA5A-13E8-4810-9A5E-4ABBD595A1AD}" type="sibTrans" cxnId="{54ACCDF6-BAE3-4303-A7B2-776367147CC2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71E53EB-F84C-4FB2-854F-486B9641FE28}">
      <dgm:prSet custT="1"/>
      <dgm:spPr/>
      <dgm:t>
        <a:bodyPr/>
        <a:lstStyle/>
        <a:p>
          <a: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  <a:t>             II filar WPR – środki publiczne ogółem</a:t>
          </a:r>
          <a:b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  <a:t>                       – 7,92 mld euro</a:t>
          </a:r>
          <a:br>
            <a:rPr lang="pl-PL" sz="20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                 (w </a:t>
          </a:r>
          <a:r>
            <a:rPr lang="pl-PL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tym 4,70 mld euro środków </a:t>
          </a:r>
          <a:r>
            <a:rPr lang="pl-PL" sz="1600" dirty="0">
              <a:latin typeface="Cambria" panose="02040503050406030204" pitchFamily="18" charset="0"/>
              <a:ea typeface="Cambria" panose="02040503050406030204" pitchFamily="18" charset="0"/>
            </a:rPr>
            <a:t>EFRROW)</a:t>
          </a:r>
        </a:p>
      </dgm:t>
    </dgm:pt>
    <dgm:pt modelId="{50672656-F596-48D7-A070-994859E674FB}" type="parTrans" cxnId="{CD67F9E7-1E85-495A-B267-C7BBE41D4F38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899CB8-7BD4-4491-A29B-6321D15B6E29}" type="sibTrans" cxnId="{CD67F9E7-1E85-495A-B267-C7BBE41D4F38}">
      <dgm:prSet/>
      <dgm:spPr/>
      <dgm:t>
        <a:bodyPr/>
        <a:lstStyle/>
        <a:p>
          <a:endParaRPr lang="pl-PL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6D6838-7613-40AF-B31D-1B21704B9017}" type="pres">
      <dgm:prSet presAssocID="{B6F63DBF-08D9-4A21-A57B-78638FD9CD7C}" presName="linear" presStyleCnt="0">
        <dgm:presLayoutVars>
          <dgm:animLvl val="lvl"/>
          <dgm:resizeHandles val="exact"/>
        </dgm:presLayoutVars>
      </dgm:prSet>
      <dgm:spPr/>
    </dgm:pt>
    <dgm:pt modelId="{C044B461-0241-4A2A-851B-B29D077FB0C8}" type="pres">
      <dgm:prSet presAssocID="{28C44499-C9C3-4D69-A9EB-B8E8F80E3E36}" presName="parentText" presStyleLbl="node1" presStyleIdx="0" presStyleCnt="3" custScaleY="198231" custLinFactY="-32110" custLinFactNeighborX="5992" custLinFactNeighborY="-100000">
        <dgm:presLayoutVars>
          <dgm:chMax val="0"/>
          <dgm:bulletEnabled val="1"/>
        </dgm:presLayoutVars>
      </dgm:prSet>
      <dgm:spPr/>
    </dgm:pt>
    <dgm:pt modelId="{DBFC6A06-E816-440A-870E-93E83D1C2444}" type="pres">
      <dgm:prSet presAssocID="{538ED386-0FC6-4465-AC5A-00120AC4D122}" presName="spacer" presStyleCnt="0"/>
      <dgm:spPr/>
    </dgm:pt>
    <dgm:pt modelId="{14D7BDDD-02C3-4D88-BC1E-85A5CFFE3242}" type="pres">
      <dgm:prSet presAssocID="{CE9EB36A-2D40-420E-A838-1190D6DE9AA9}" presName="parentText" presStyleLbl="node1" presStyleIdx="1" presStyleCnt="3" custScaleY="129057" custLinFactY="-14505" custLinFactNeighborY="-100000">
        <dgm:presLayoutVars>
          <dgm:chMax val="0"/>
          <dgm:bulletEnabled val="1"/>
        </dgm:presLayoutVars>
      </dgm:prSet>
      <dgm:spPr/>
    </dgm:pt>
    <dgm:pt modelId="{362F8ADA-4F5E-4DC2-BBD6-2C0B283550EB}" type="pres">
      <dgm:prSet presAssocID="{9C17EA5A-13E8-4810-9A5E-4ABBD595A1AD}" presName="spacer" presStyleCnt="0"/>
      <dgm:spPr/>
    </dgm:pt>
    <dgm:pt modelId="{B8CBF3AD-FE6B-46F0-B7D8-9D62A3017AAF}" type="pres">
      <dgm:prSet presAssocID="{271E53EB-F84C-4FB2-854F-486B9641FE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F28F00-4E05-4CEC-8D28-23223BF618EC}" type="presOf" srcId="{CE9EB36A-2D40-420E-A838-1190D6DE9AA9}" destId="{14D7BDDD-02C3-4D88-BC1E-85A5CFFE3242}" srcOrd="0" destOrd="0" presId="urn:microsoft.com/office/officeart/2005/8/layout/vList2"/>
    <dgm:cxn modelId="{7F41FB33-CB77-4567-B0BD-D0A87119F754}" type="presOf" srcId="{B6F63DBF-08D9-4A21-A57B-78638FD9CD7C}" destId="{E96D6838-7613-40AF-B31D-1B21704B9017}" srcOrd="0" destOrd="0" presId="urn:microsoft.com/office/officeart/2005/8/layout/vList2"/>
    <dgm:cxn modelId="{2BCC7B63-E525-48EA-8910-52E09AB59408}" type="presOf" srcId="{28C44499-C9C3-4D69-A9EB-B8E8F80E3E36}" destId="{C044B461-0241-4A2A-851B-B29D077FB0C8}" srcOrd="0" destOrd="0" presId="urn:microsoft.com/office/officeart/2005/8/layout/vList2"/>
    <dgm:cxn modelId="{51AC0DBD-CA0B-4AFB-98F3-0C65ADE499AC}" type="presOf" srcId="{271E53EB-F84C-4FB2-854F-486B9641FE28}" destId="{B8CBF3AD-FE6B-46F0-B7D8-9D62A3017AAF}" srcOrd="0" destOrd="0" presId="urn:microsoft.com/office/officeart/2005/8/layout/vList2"/>
    <dgm:cxn modelId="{2FFD50E1-29C9-4BDC-84EF-335AE268FF8A}" srcId="{B6F63DBF-08D9-4A21-A57B-78638FD9CD7C}" destId="{28C44499-C9C3-4D69-A9EB-B8E8F80E3E36}" srcOrd="0" destOrd="0" parTransId="{6EE5725C-A47D-4E83-9384-F3C73A2954FE}" sibTransId="{538ED386-0FC6-4465-AC5A-00120AC4D122}"/>
    <dgm:cxn modelId="{CD67F9E7-1E85-495A-B267-C7BBE41D4F38}" srcId="{B6F63DBF-08D9-4A21-A57B-78638FD9CD7C}" destId="{271E53EB-F84C-4FB2-854F-486B9641FE28}" srcOrd="2" destOrd="0" parTransId="{50672656-F596-48D7-A070-994859E674FB}" sibTransId="{F0899CB8-7BD4-4491-A29B-6321D15B6E29}"/>
    <dgm:cxn modelId="{54ACCDF6-BAE3-4303-A7B2-776367147CC2}" srcId="{B6F63DBF-08D9-4A21-A57B-78638FD9CD7C}" destId="{CE9EB36A-2D40-420E-A838-1190D6DE9AA9}" srcOrd="1" destOrd="0" parTransId="{F40AC7D2-30F2-435D-959B-C855D8B2AFDE}" sibTransId="{9C17EA5A-13E8-4810-9A5E-4ABBD595A1AD}"/>
    <dgm:cxn modelId="{339A36A8-3DCF-44FD-8437-0CE4131D3471}" type="presParOf" srcId="{E96D6838-7613-40AF-B31D-1B21704B9017}" destId="{C044B461-0241-4A2A-851B-B29D077FB0C8}" srcOrd="0" destOrd="0" presId="urn:microsoft.com/office/officeart/2005/8/layout/vList2"/>
    <dgm:cxn modelId="{2F9FAF2A-9B88-43BE-8685-098D3DC5CDB6}" type="presParOf" srcId="{E96D6838-7613-40AF-B31D-1B21704B9017}" destId="{DBFC6A06-E816-440A-870E-93E83D1C2444}" srcOrd="1" destOrd="0" presId="urn:microsoft.com/office/officeart/2005/8/layout/vList2"/>
    <dgm:cxn modelId="{71B704D9-4ADC-4FC2-939B-DDB11E6F0FBB}" type="presParOf" srcId="{E96D6838-7613-40AF-B31D-1B21704B9017}" destId="{14D7BDDD-02C3-4D88-BC1E-85A5CFFE3242}" srcOrd="2" destOrd="0" presId="urn:microsoft.com/office/officeart/2005/8/layout/vList2"/>
    <dgm:cxn modelId="{0BBDC91F-481D-4E99-B8BD-EB7C1C4289A4}" type="presParOf" srcId="{E96D6838-7613-40AF-B31D-1B21704B9017}" destId="{362F8ADA-4F5E-4DC2-BBD6-2C0B283550EB}" srcOrd="3" destOrd="0" presId="urn:microsoft.com/office/officeart/2005/8/layout/vList2"/>
    <dgm:cxn modelId="{727F5E83-42DE-423B-86CC-63019F989CDB}" type="presParOf" srcId="{E96D6838-7613-40AF-B31D-1B21704B9017}" destId="{B8CBF3AD-FE6B-46F0-B7D8-9D62A3017A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4B461-0241-4A2A-851B-B29D077FB0C8}">
      <dsp:nvSpPr>
        <dsp:cNvPr id="0" name=""/>
        <dsp:cNvSpPr/>
      </dsp:nvSpPr>
      <dsp:spPr>
        <a:xfrm>
          <a:off x="0" y="248998"/>
          <a:ext cx="7079216" cy="1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          I filar WPR – środki EFRG</a:t>
          </a:r>
          <a:b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  – 17,33 mld euro – 68,6% całego budżetu,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990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074738" algn="l"/>
            </a:tabLst>
          </a:pPr>
          <a: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w tym: 25% na </a:t>
          </a:r>
          <a:r>
            <a:rPr lang="pl-PL" sz="20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ekoschematy</a:t>
          </a:r>
          <a:r>
            <a:rPr lang="pl-PL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tj. ok. 4,33 mld euro</a:t>
          </a:r>
        </a:p>
      </dsp:txBody>
      <dsp:txXfrm>
        <a:off x="83307" y="332305"/>
        <a:ext cx="6912602" cy="1539943"/>
      </dsp:txXfrm>
    </dsp:sp>
    <dsp:sp modelId="{14D7BDDD-02C3-4D88-BC1E-85A5CFFE3242}">
      <dsp:nvSpPr>
        <dsp:cNvPr id="0" name=""/>
        <dsp:cNvSpPr/>
      </dsp:nvSpPr>
      <dsp:spPr>
        <a:xfrm>
          <a:off x="0" y="2117170"/>
          <a:ext cx="7079216" cy="1111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260475" lvl="0" indent="-1260475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          Środki EFRG przeznaczone na interwencje sektorowe:</a:t>
          </a:r>
          <a:br>
            <a:rPr lang="pl-PL" sz="20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pszczelarstwo  –  25,1 mln euro,</a:t>
          </a:r>
          <a:b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owoce i warzywa – 81,6 mln euro </a:t>
          </a:r>
          <a:br>
            <a:rPr lang="pl-PL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</a:br>
          <a:endParaRPr lang="pl-PL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54237" y="2171407"/>
        <a:ext cx="6970742" cy="1002568"/>
      </dsp:txXfrm>
    </dsp:sp>
    <dsp:sp modelId="{B8CBF3AD-FE6B-46F0-B7D8-9D62A3017AAF}">
      <dsp:nvSpPr>
        <dsp:cNvPr id="0" name=""/>
        <dsp:cNvSpPr/>
      </dsp:nvSpPr>
      <dsp:spPr>
        <a:xfrm>
          <a:off x="0" y="3373195"/>
          <a:ext cx="7079216" cy="860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II filar WPR – środki publiczne ogółem</a:t>
          </a:r>
          <a:b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      – 7,92 mld euro</a:t>
          </a:r>
          <a:br>
            <a:rPr lang="pl-PL" sz="200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(w </a:t>
          </a:r>
          <a:r>
            <a:rPr lang="pl-PL" sz="16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tym 4,70 mld euro środków </a:t>
          </a:r>
          <a:r>
            <a:rPr lang="pl-PL" sz="1600" kern="1200" dirty="0">
              <a:latin typeface="Cambria" panose="02040503050406030204" pitchFamily="18" charset="0"/>
              <a:ea typeface="Cambria" panose="02040503050406030204" pitchFamily="18" charset="0"/>
            </a:rPr>
            <a:t>EFRROW)</a:t>
          </a:r>
        </a:p>
      </dsp:txBody>
      <dsp:txXfrm>
        <a:off x="42025" y="3415220"/>
        <a:ext cx="6995166" cy="776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15F3-5B02-4A1F-8A06-CD6CCF4C903E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BCA8-105C-4071-8DDB-E73BF0599D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799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6A56-D5AD-4555-81B6-1261DEDC806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69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7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2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83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9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9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86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87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1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03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889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0920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77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97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583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2902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88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4878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549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734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461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75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EE00-020C-482E-8F5C-626EE80DF43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220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FEE00-020C-482E-8F5C-626EE80DF43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237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CB065-F535-4F56-96CB-5F491F0407E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13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83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17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07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218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72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28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ABCA8-105C-4071-8DDB-E73BF0599DEB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76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1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1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20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243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0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97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748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5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5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05E6-693D-4DF1-B4E8-41EB4AB30E73}" type="datetimeFigureOut">
              <a:rPr lang="pl-PL" smtClean="0"/>
              <a:t>31.01.2023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B543-F926-4D71-BFCA-1B397B946DE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09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5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026E7A0-6F70-4583-9D5C-04C061805553}"/>
              </a:ext>
            </a:extLst>
          </p:cNvPr>
          <p:cNvSpPr/>
          <p:nvPr/>
        </p:nvSpPr>
        <p:spPr>
          <a:xfrm>
            <a:off x="921040" y="2648837"/>
            <a:ext cx="1034991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pl-P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Nowe zasady dopłat bezpośrednich w świetle Krajowego Planu Strategicznego</a:t>
            </a:r>
            <a:br>
              <a:rPr lang="pl-PL" sz="4000" b="1" dirty="0">
                <a:solidFill>
                  <a:srgbClr val="006600"/>
                </a:solidFill>
              </a:rPr>
            </a:br>
            <a:endParaRPr lang="pl-PL" sz="4000" b="1" dirty="0">
              <a:solidFill>
                <a:srgbClr val="006600"/>
              </a:solidFill>
            </a:endParaRPr>
          </a:p>
          <a:p>
            <a:pPr algn="ctr" fontAlgn="auto"/>
            <a:endParaRPr lang="pl-PL" sz="3600" b="1" dirty="0">
              <a:solidFill>
                <a:srgbClr val="006600"/>
              </a:solidFill>
            </a:endParaRPr>
          </a:p>
          <a:p>
            <a:pPr algn="ctr" fontAlgn="auto"/>
            <a:br>
              <a:rPr lang="pl-PL" sz="3600" b="1" dirty="0">
                <a:solidFill>
                  <a:srgbClr val="006600"/>
                </a:solidFill>
              </a:rPr>
            </a:b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" y="419227"/>
            <a:ext cx="10349919" cy="8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8240" y="181900"/>
            <a:ext cx="9875520" cy="47598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 – wymogi SMR – bez zmian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913" y="1263691"/>
            <a:ext cx="11415860" cy="616500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1  </a:t>
            </a:r>
            <a:r>
              <a:rPr lang="pl-PL" sz="2000" b="1" dirty="0">
                <a:latin typeface="+mj-lt"/>
              </a:rPr>
              <a:t>	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Obowiązkowe wymogi dotyczące kontroli rozproszonych źródeł zanieczyszczeń fosforanami.</a:t>
            </a:r>
            <a:endParaRPr lang="pl-PL" sz="2000" dirty="0">
              <a:latin typeface="+mj-lt"/>
            </a:endParaRP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2</a:t>
            </a:r>
            <a:r>
              <a:rPr lang="pl-PL" sz="2000" dirty="0">
                <a:latin typeface="+mj-lt"/>
              </a:rPr>
              <a:t>  	Ochrona wód przed zanieczyszczeniami powodowanymi przez azotany pochodzenia rolniczego.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3</a:t>
            </a:r>
            <a:r>
              <a:rPr lang="pl-PL" sz="2000" dirty="0">
                <a:latin typeface="+mj-lt"/>
              </a:rPr>
              <a:t>  	Ochrona dzikiego ptactwa.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4</a:t>
            </a:r>
            <a:r>
              <a:rPr lang="pl-PL" sz="2000" dirty="0">
                <a:latin typeface="+mj-lt"/>
              </a:rPr>
              <a:t>  	Ochrona siedlisk przyrodniczych oraz dzikiej fauny i flory.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5</a:t>
            </a:r>
            <a:r>
              <a:rPr lang="pl-PL" sz="2000" dirty="0">
                <a:latin typeface="+mj-lt"/>
              </a:rPr>
              <a:t>   	Bezpieczeństwo żywności.</a:t>
            </a:r>
          </a:p>
          <a:p>
            <a:pPr marL="895350" indent="-89535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6</a:t>
            </a:r>
            <a:r>
              <a:rPr lang="pl-PL" sz="2000" dirty="0">
                <a:latin typeface="+mj-lt"/>
              </a:rPr>
              <a:t>   	Zakaz stosowania w gospodarstwach hodowlanych niektórych związków o działaniu hormonalnym, </a:t>
            </a:r>
            <a:r>
              <a:rPr lang="pl-PL" sz="2000" dirty="0" err="1">
                <a:latin typeface="+mj-lt"/>
              </a:rPr>
              <a:t>tyreostatycznym</a:t>
            </a:r>
            <a:r>
              <a:rPr lang="pl-PL" sz="2000" dirty="0">
                <a:latin typeface="+mj-lt"/>
              </a:rPr>
              <a:t> i beta agonistycznym.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7</a:t>
            </a:r>
            <a:r>
              <a:rPr lang="pl-PL" sz="2000" dirty="0">
                <a:latin typeface="+mj-lt"/>
              </a:rPr>
              <a:t>  	Wprowadzanie do obrotu środków ochrony roślin.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8</a:t>
            </a:r>
            <a:r>
              <a:rPr lang="pl-PL" sz="2000" dirty="0">
                <a:solidFill>
                  <a:prstClr val="black"/>
                </a:solidFill>
                <a:latin typeface="+mj-lt"/>
              </a:rPr>
              <a:t>   	Działania na rzecz zrównoważonego stosowania pestycydów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9</a:t>
            </a:r>
            <a:r>
              <a:rPr lang="pl-PL" sz="2000" dirty="0">
                <a:latin typeface="+mj-lt"/>
              </a:rPr>
              <a:t>  	Minimalne normy ochrony cieląt.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10  </a:t>
            </a:r>
            <a:r>
              <a:rPr lang="pl-PL" sz="2000" dirty="0">
                <a:latin typeface="+mj-lt"/>
              </a:rPr>
              <a:t>	Minimalne normy ochrony świń.</a:t>
            </a:r>
          </a:p>
          <a:p>
            <a:pPr marL="0" indent="0">
              <a:buNone/>
              <a:tabLst>
                <a:tab pos="895350" algn="l"/>
              </a:tabLst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SMR 11</a:t>
            </a:r>
            <a:r>
              <a:rPr lang="pl-PL" sz="2000" dirty="0">
                <a:latin typeface="+mj-lt"/>
              </a:rPr>
              <a:t>	Przestrzeganie norm ochrony zwierząt hodowlanych.</a:t>
            </a:r>
          </a:p>
          <a:p>
            <a:pPr marL="0" indent="0">
              <a:buNone/>
            </a:pPr>
            <a:endParaRPr lang="pl-PL" sz="2000" b="1" dirty="0">
              <a:solidFill>
                <a:prstClr val="black"/>
              </a:solidFill>
              <a:latin typeface="+mj-lt"/>
            </a:endParaRPr>
          </a:p>
          <a:p>
            <a:pPr marL="0" indent="0">
              <a:buNone/>
            </a:pPr>
            <a:endParaRPr lang="pl-PL" sz="2000" b="1" dirty="0">
              <a:solidFill>
                <a:prstClr val="black"/>
              </a:solidFill>
              <a:latin typeface="+mj-lt"/>
            </a:endParaRPr>
          </a:p>
          <a:p>
            <a:pPr marL="0" indent="0">
              <a:buNone/>
            </a:pPr>
            <a:endParaRPr lang="pl-PL" sz="2000" dirty="0"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9E03A6-DCC2-4706-BDBA-2AEE0A3C5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33" y="12295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556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4779" y="818775"/>
            <a:ext cx="10692940" cy="5805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Aft>
                <a:spcPts val="300"/>
              </a:spcAft>
            </a:pPr>
            <a:r>
              <a:rPr lang="pl-PL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Płatności będą przyznawane wyłącznie </a:t>
            </a:r>
            <a:r>
              <a:rPr lang="pl-PL" b="1" dirty="0">
                <a:solidFill>
                  <a:srgbClr val="FF000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rolnikom aktywnym zawodowo</a:t>
            </a:r>
            <a:r>
              <a:rPr lang="pl-PL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Za rolników nieaktywnych co do zasady uznawane będą podmioty: 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administrujące portami lotniczymi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administrujące wodociągami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administrujące trwałymi terenami sportowymi i rekreacyjnymi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świadczące usługi przewozu kolejowego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świadczące usługi w zakresie obrotu nieruchomościami 	</a:t>
            </a:r>
          </a:p>
          <a:p>
            <a:pPr algn="just">
              <a:spcAft>
                <a:spcPts val="300"/>
              </a:spcAft>
            </a:pPr>
            <a:endParaRPr lang="pl-PL" sz="9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pl-PL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Rolnik będzie uznany za aktywnego zawodowo jeżeli kwota otrzymanych płatności bezpośrednich za rok poprzedni </a:t>
            </a:r>
            <a:r>
              <a:rPr lang="pl-PL" b="1" dirty="0">
                <a:solidFill>
                  <a:srgbClr val="FF000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nie przekracza 5 tys. EUR</a:t>
            </a:r>
            <a:r>
              <a:rPr lang="pl-PL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. W przypadku, gdy kwota ta przekracza 5 tys. EUR, rolnik zostanie uznany za aktywnego jeżeli: </a:t>
            </a:r>
          </a:p>
          <a:p>
            <a:pPr marL="638175" indent="-371475" algn="just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posiada zarejestrowane w IRZ zwierzęta zapewniające minimalną obsadę lub </a:t>
            </a:r>
          </a:p>
          <a:p>
            <a:pPr marL="638175" indent="-371475" algn="just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 CEiDG działalność rolnicza tego rolnika została wskazana jako główna lub, </a:t>
            </a:r>
          </a:p>
          <a:p>
            <a:pPr marL="638175" indent="-371475" algn="just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dokumenty z KRS lub REGON potwierdzą, że wykonywana przez tego rolnika działalność rolnicza stanowi główną działalność gospodarczą lub, </a:t>
            </a:r>
          </a:p>
          <a:p>
            <a:pPr marL="638175" indent="-371475" algn="just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udokumentuje, że: poniósł koszty na działalność rolniczą w minimalnej wysokości, lub osiągnął przychód ze sprzedaży płodów rolnych na minimalnym poziomie, lub jego przychód z działalności rolniczej stanowi co najmniej 1/3 całego przychodu w gospodarstwie, lub roczna kwota płatności bezpośrednich wynosi co najmniej 5% całości przychodów z działalności pozarolniczej. </a:t>
            </a:r>
          </a:p>
        </p:txBody>
      </p:sp>
      <p:sp>
        <p:nvSpPr>
          <p:cNvPr id="8" name="Prostokąt 7"/>
          <p:cNvSpPr/>
          <p:nvPr/>
        </p:nvSpPr>
        <p:spPr>
          <a:xfrm>
            <a:off x="234000" y="234000"/>
            <a:ext cx="8925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Rolnik aktywny zawodowo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AC6A58-F528-4FE8-B5CC-1B2580352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33" y="12295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3999" y="234000"/>
            <a:ext cx="10324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Interwencje w formie płatności bezpośrednich – </a:t>
            </a:r>
            <a:r>
              <a:rPr lang="pl-P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100% budżet wspólnotowy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4000" y="2123452"/>
            <a:ext cx="11587577" cy="521296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anchor="ctr">
            <a:noAutofit/>
          </a:bodyPr>
          <a:lstStyle/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podstawowe wsparcie dochodów</a:t>
            </a:r>
          </a:p>
          <a:p>
            <a:pPr marL="536575" algn="just"/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Beneficjent jest </a:t>
            </a:r>
            <a:r>
              <a:rPr lang="pl-PL" b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rolnikiem aktywnym zawodowo</a:t>
            </a:r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. Kwalifikujący się obszar gospodarstwa, jest nie mniejszy niż </a:t>
            </a:r>
            <a:r>
              <a:rPr lang="pl-PL" b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1,00 ha </a:t>
            </a:r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albo w przypadku rolników otrzymujących płatności do zwierząt, minimalna kwota płatności bezpośrednich wynosi co najmniej 200,00 euro. </a:t>
            </a:r>
          </a:p>
          <a:p>
            <a:pPr marL="536575" algn="just"/>
            <a:endParaRPr lang="pl-PL" sz="400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536575" algn="just"/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Kwalifikujące się hektary muszą pozostawać w posiadaniu rolnika w dniu 31 maja roku, w którym został złożony wniosek o przyznanie płatności. </a:t>
            </a:r>
          </a:p>
          <a:p>
            <a:pPr marL="536575" algn="just"/>
            <a:endParaRPr lang="pl-PL" sz="700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536575" algn="just"/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Rolnik ubiegający się o płatności musi posiadać prawo do użytkowania gruntów, do których ubiega się o przyznanie tych płatności. Warunek posiadania prawa do użytkowania gruntów może zostać spełniony poprzez wszystkie dopuszczone prawem formy, jak np. tytuł własności czy umowa dzierżawy, w tym umowa ustna.</a:t>
            </a:r>
          </a:p>
          <a:p>
            <a:pPr marL="536575" algn="just"/>
            <a:endParaRPr lang="pl-PL" sz="900" b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536575" algn="just"/>
            <a:r>
              <a:rPr lang="pl-PL" b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Działka rolna </a:t>
            </a:r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deklarowana do wsparcia (</a:t>
            </a:r>
            <a:r>
              <a:rPr lang="pl-PL" b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min. 0,1 ha</a:t>
            </a:r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) musi być położona na gruntach będących kwalifikującymi się hektarami. </a:t>
            </a:r>
          </a:p>
          <a:p>
            <a:pPr marL="536575"/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>
              <a:tabLst>
                <a:tab pos="536575" algn="l"/>
              </a:tabLst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115,83 euro/ha</a:t>
            </a:r>
            <a:r>
              <a:rPr lang="pl-PL" sz="1600" i="1" dirty="0">
                <a:latin typeface="+mj-lt"/>
              </a:rPr>
              <a:t>. 	</a:t>
            </a:r>
          </a:p>
          <a:p>
            <a:pPr marL="536575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uzupełniające redystrybucyjne wsparcie dochodów </a:t>
            </a:r>
          </a:p>
          <a:p>
            <a:pPr marL="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r>
              <a:rPr lang="pl-PL" b="1" dirty="0">
                <a:solidFill>
                  <a:srgbClr val="C00000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Wsparcie przyznawane do powierzchni od 1 ha do 30 ha gospodarstwom o powierzchni maksymalnie 300 ha. </a:t>
            </a:r>
          </a:p>
          <a:p>
            <a:pPr marL="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39,10 euro/ha.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pl-PL" sz="2000" b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pl-PL" dirty="0">
              <a:solidFill>
                <a:srgbClr val="000000"/>
              </a:solidFill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452438" indent="-22860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200000"/>
              <a:buFont typeface="Wingdings 2" panose="05020102010507070707" pitchFamily="18" charset="2"/>
              <a:buChar char="T"/>
            </a:pPr>
            <a:endParaRPr lang="pl-PL" sz="2000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A53B58D-2B22-4D7B-94FF-310841AD4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02211" y="970125"/>
            <a:ext cx="11587577" cy="446830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anchor="ctr">
            <a:noAutofit/>
          </a:bodyPr>
          <a:lstStyle/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Uzupełniające wsparcie dochodów dla młodych rolników </a:t>
            </a:r>
          </a:p>
          <a:p>
            <a:pPr marL="536575" algn="just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Spełnienie definicji młodego rolnika: </a:t>
            </a:r>
            <a:r>
              <a:rPr lang="pl-PL" b="1" i="0" u="none" strike="noStrike" baseline="0" dirty="0">
                <a:latin typeface="+mj-lt"/>
              </a:rPr>
              <a:t>wiek maksymalnie 40 lat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osobiste kierowanie gospodarstwem rolnym 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(podejmowanie decyzji), na własny rachunek i we własnym imieniu, ponoszenie kosztów i czerpanie korzyści w związku z prowadzeniem działalności, </a:t>
            </a:r>
            <a:r>
              <a:rPr lang="pl-PL" b="1" i="0" u="none" strike="noStrike" baseline="0" dirty="0">
                <a:solidFill>
                  <a:srgbClr val="C00000"/>
                </a:solidFill>
                <a:latin typeface="+mj-lt"/>
              </a:rPr>
              <a:t>młody rolnik posiada co najmniej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pPr marL="811213" indent="-274638">
              <a:buFont typeface="Arial" panose="020B0604020202020204" pitchFamily="34" charset="0"/>
              <a:buChar char="•"/>
            </a:pPr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wykształcenie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 zasadnicze branżowe, średnie branżowe, średnie lub zasadnicze zawodowe w rozumieniu przepisów prawa oświatowego, lub </a:t>
            </a:r>
          </a:p>
          <a:p>
            <a:pPr marL="811213" indent="-274638">
              <a:buFont typeface="Arial" panose="020B0604020202020204" pitchFamily="34" charset="0"/>
              <a:buChar char="•"/>
            </a:pPr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3-letni staż pracy w rolnictwie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, przy czym za staż pracy w rolnictwie uznaje się okres, liczony do dnia złożenia wniosku o przyznanie pomocy, w którym wnioskodawca: </a:t>
            </a:r>
          </a:p>
          <a:p>
            <a:pPr marL="990600" indent="-179388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- 	podlegał ubezpieczeniu społecznemu rolników w pełnym zakresie jako rolnik lub domownik lub ubezpieczeniu społecznemu z tytułu prowadzenia działalności rolniczej w innym państwie lub, </a:t>
            </a:r>
          </a:p>
          <a:p>
            <a:pPr marL="990600" indent="-179388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- 	był zatrudniony w gospodarstwie rolnym na podstawie umowy o pracę, na stanowisku związanym z prowadzeniem produkcji rolnej 	</a:t>
            </a:r>
          </a:p>
          <a:p>
            <a:pPr marL="536575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536575"/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Warunki przyznania wsparcia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pPr marL="811213" indent="-179388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1) posiadanie gruntów, do których przyznano podstawowe wsparcie dochodu, </a:t>
            </a:r>
          </a:p>
          <a:p>
            <a:pPr marL="811213" indent="-179388"/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2) rozpoczęcie działalności jako kierujący gospodarstwem nie wcześniej niż 5 lat przed złożeniem po raz pierwszy wniosku o Uzupełniające wsparcie dochodu dla młodych rolników. 	</a:t>
            </a:r>
          </a:p>
          <a:p>
            <a:pPr marL="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Pomoc wypłacana maksymalnie przez 5 lat i nie później niż dla kampanii 2027 r. włącznie. Płatność do wszystkich użytków rolnych. </a:t>
            </a:r>
          </a:p>
          <a:p>
            <a:pPr marL="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60,57 euro/ha.</a:t>
            </a:r>
            <a:endParaRPr lang="pl-PL" sz="1600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A25C36-DAC1-4000-9E7F-8457249FF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5BA2113-2EE7-4431-8982-319FBBEE73A3}"/>
              </a:ext>
            </a:extLst>
          </p:cNvPr>
          <p:cNvSpPr/>
          <p:nvPr/>
        </p:nvSpPr>
        <p:spPr>
          <a:xfrm>
            <a:off x="234000" y="213364"/>
            <a:ext cx="8925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dochodów związane z wielkością produkcji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DBE9E0-8DEE-4B31-8F45-1D28C3D7D42A}"/>
              </a:ext>
            </a:extLst>
          </p:cNvPr>
          <p:cNvSpPr/>
          <p:nvPr/>
        </p:nvSpPr>
        <p:spPr>
          <a:xfrm>
            <a:off x="234000" y="901975"/>
            <a:ext cx="11691677" cy="54502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Wsparcie dochodów związane z produkcją </a:t>
            </a:r>
            <a:r>
              <a:rPr lang="pl-PL" sz="2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 młodego bydła </a:t>
            </a:r>
            <a:r>
              <a:rPr lang="pl-PL" sz="20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oraz wsparcie dochodów związane z produkcją </a:t>
            </a:r>
            <a:r>
              <a:rPr lang="pl-PL" sz="2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do krów</a:t>
            </a:r>
          </a:p>
          <a:p>
            <a:pPr marL="720725" indent="-36512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w przypadku województw, w których średnia wielkość gruntów rolnych jest wyższa od średniej krajowej, tj. </a:t>
            </a:r>
            <a:r>
              <a:rPr lang="pl-PL" b="0" i="0" u="none" strike="noStrike" baseline="0" dirty="0">
                <a:solidFill>
                  <a:srgbClr val="C00000"/>
                </a:solidFill>
                <a:latin typeface="+mj-lt"/>
              </a:rPr>
              <a:t>dolnośląskiego, kujawsko-pomorskiego, lubuskiego, opolskiego, podlaskiego, pomorskiego, warmińsko-mazurskiego, wielkopolskiego i zachodniopomorskiego, do płatności kwalifikują się rolnicy, którzy posiadają co najmniej 3 szt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. kwalifikujących się zwierząt. </a:t>
            </a:r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W pozostałych województwach do płatności kwalifikują się rolnicy, którzy posiadają 1 szt. kwalifikujących się zwierząt. </a:t>
            </a:r>
          </a:p>
          <a:p>
            <a:pPr marL="355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11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liczby zwierząt kwalifikujących się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do płatności w gospodarstwie,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nie większej jednak niż 20 sztuk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05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0000"/>
                </a:solidFill>
                <a:latin typeface="+mj-lt"/>
              </a:rPr>
              <a:t>okres przetrzymywania zwierząt - 30 dni od złożenia wniosku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050" dirty="0">
              <a:solidFill>
                <a:srgbClr val="000000"/>
              </a:solidFill>
              <a:latin typeface="+mj-lt"/>
            </a:endParaRP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wiek zwierząt ustalany na dzień 15 maja, wiek ponad 24 miesiące dla krów, nie więcej niż 24 miesiące dla młodego bydła.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7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do młodego bydła: 74,21 euro/szt. 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do krów: 94,94 euro/szt. </a:t>
            </a:r>
            <a:r>
              <a:rPr lang="pl-PL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	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20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6403EE9-DA64-4D97-BCF7-FA518E344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DBE9E0-8DEE-4B31-8F45-1D28C3D7D42A}"/>
              </a:ext>
            </a:extLst>
          </p:cNvPr>
          <p:cNvSpPr/>
          <p:nvPr/>
        </p:nvSpPr>
        <p:spPr>
          <a:xfrm>
            <a:off x="92366" y="813233"/>
            <a:ext cx="11691677" cy="4984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b="0" i="0" u="none" strike="noStrike" baseline="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i="0" u="none" strike="noStrike" baseline="0" dirty="0">
                <a:solidFill>
                  <a:srgbClr val="000099"/>
                </a:solidFill>
                <a:latin typeface="+mj-lt"/>
              </a:rPr>
              <a:t>do owiec </a:t>
            </a:r>
          </a:p>
          <a:p>
            <a:pPr marL="641350" indent="-285750">
              <a:buFont typeface="Wingdings" panose="05000000000000000000" pitchFamily="2" charset="2"/>
              <a:buChar char="ü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rolnik posiada minimum 10 maciorek owczych w wieku co najmniej 12 miesięcy; wiek ustalany na dzień 15 maja roku złożenia wniosku</a:t>
            </a:r>
          </a:p>
          <a:p>
            <a:pPr marL="6413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w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ymagany okres przetrzymywania: od 15 marca do 15 kwietnia roku, w którym został złożony wniosek o przyznanie tej płatności</a:t>
            </a:r>
          </a:p>
          <a:p>
            <a:pPr marL="6413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zwierząt do płatności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. 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7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25,35 euro/szt.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b="0" i="0" u="none" strike="noStrike" baseline="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i="0" u="none" strike="noStrike" baseline="0" dirty="0">
                <a:solidFill>
                  <a:srgbClr val="000099"/>
                </a:solidFill>
                <a:latin typeface="+mj-lt"/>
              </a:rPr>
              <a:t>do kóz </a:t>
            </a:r>
            <a:endParaRPr lang="pl-PL" sz="2000" b="1" i="1" dirty="0">
              <a:solidFill>
                <a:srgbClr val="000099"/>
              </a:solidFill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rolnik posiada minimum 5 samic kozy domowej w wieku co najmniej 12 miesięcy; wiek ustalany na dzień 15 maja roku złożenia wniosku. 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wymagany okres przetrzymywania: 30 dni od dnia złożenia wniosku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zwierząt do płatności 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11,08 euro/szt.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2000" b="1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7818688-B9CC-4523-A342-84AA9FEF4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DBE9E0-8DEE-4B31-8F45-1D28C3D7D42A}"/>
              </a:ext>
            </a:extLst>
          </p:cNvPr>
          <p:cNvSpPr/>
          <p:nvPr/>
        </p:nvSpPr>
        <p:spPr>
          <a:xfrm>
            <a:off x="184732" y="458203"/>
            <a:ext cx="11691677" cy="6171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b="0" i="0" u="none" strike="noStrike" baseline="0" dirty="0">
                <a:solidFill>
                  <a:srgbClr val="000099"/>
                </a:solidFill>
              </a:rPr>
              <a:t>Wsparcie dochodów związane z produkcją </a:t>
            </a:r>
            <a:r>
              <a:rPr lang="pl-PL" sz="2000" b="1" i="0" u="none" strike="noStrike" baseline="0" dirty="0">
                <a:solidFill>
                  <a:srgbClr val="000099"/>
                </a:solidFill>
              </a:rPr>
              <a:t>do buraków cukrowych 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buraków cukrowych nie większej, niż powierzchnia uprawy buraków cukrowych określona w umowie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6413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powierzchni do płatności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. 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7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300,75 euro/ha. 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7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ziemniaków skrobiowych 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ziemniaków skrobiowych nie większej, niż powierzchnia uprawy ziemniaków skrobiowych określona w umowie 	</a:t>
            </a:r>
          </a:p>
          <a:p>
            <a:pPr marL="6413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powierzchni do płatności. 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8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245,4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9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pomidorów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pomidorów nie większej, niż powierzchnia uprawy pomidorów określona w umowie 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uprawa pomidorów założona z rozsady oraz minimalna obsada 20 000 szt./ha. 	</a:t>
            </a:r>
          </a:p>
          <a:p>
            <a:pPr marL="62230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powierzchni do płatności. 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9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550,00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C186B6-3F6B-4F8E-BBA3-F85C57C2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DBE9E0-8DEE-4B31-8F45-1D28C3D7D42A}"/>
              </a:ext>
            </a:extLst>
          </p:cNvPr>
          <p:cNvSpPr/>
          <p:nvPr/>
        </p:nvSpPr>
        <p:spPr>
          <a:xfrm>
            <a:off x="184732" y="343402"/>
            <a:ext cx="11691677" cy="6171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b="0" i="0" u="none" strike="noStrike" baseline="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i="0" u="none" strike="noStrike" baseline="0" dirty="0">
                <a:solidFill>
                  <a:srgbClr val="000099"/>
                </a:solidFill>
                <a:latin typeface="+mj-lt"/>
              </a:rPr>
              <a:t>do roślin pastewnych </a:t>
            </a:r>
          </a:p>
          <a:p>
            <a:pPr marL="622300" indent="-2667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roślin paszowych: esparceta siewna; koniczyna czerwona; koniczyna biała; koniczyna białoróżowa; koniczyna perska; koniczyna krwistoczerwona; komonica zwyczajna; lędźwian; lucerna siewna; lucerna mieszańcowa; lucerna chmielowa; nostrzyk biały; seradela uprawna; wyka kosmata; wyka siewna.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622300" indent="-2667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płatnością może być objęte </a:t>
            </a:r>
            <a:r>
              <a:rPr lang="pl-PL" b="1" dirty="0">
                <a:solidFill>
                  <a:srgbClr val="000000"/>
                </a:solidFill>
                <a:latin typeface="+mj-lt"/>
              </a:rPr>
              <a:t>nie więcej niż 75 ha upraw roślin pastewnych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w gospodarstwie 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1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101,88 euro/ha. 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8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roślin strączkowych na ziarno </a:t>
            </a:r>
          </a:p>
          <a:p>
            <a:pPr marL="622300" indent="-2667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następujących roślin (również w przypadku upraw tych roślin w formie mieszanek): bobik; groch siewny, w tym peluszka, z wyłączeniem grochu siewnego cukrowego i grochu siewnego łuskowego; łubin biały; łubin wąskolistny; łubin żółty; soja zwyczajna </a:t>
            </a:r>
          </a:p>
          <a:p>
            <a:pPr marL="622300" indent="-2667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brak limitu powierzchni do płatności. 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5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198,36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truskawek 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truskawek (bez limitu). 	</a:t>
            </a:r>
          </a:p>
          <a:p>
            <a:pPr marL="6413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9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550,00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2B0D46-7621-409F-85CC-012837455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1DBE9E0-8DEE-4B31-8F45-1D28C3D7D42A}"/>
              </a:ext>
            </a:extLst>
          </p:cNvPr>
          <p:cNvSpPr/>
          <p:nvPr/>
        </p:nvSpPr>
        <p:spPr>
          <a:xfrm>
            <a:off x="184732" y="343402"/>
            <a:ext cx="11691677" cy="6171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b="0" i="0" u="none" strike="noStrike" baseline="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i="0" u="none" strike="noStrike" baseline="0" dirty="0">
                <a:solidFill>
                  <a:srgbClr val="000099"/>
                </a:solidFill>
                <a:latin typeface="+mj-lt"/>
              </a:rPr>
              <a:t>do chmielu</a:t>
            </a:r>
          </a:p>
          <a:p>
            <a:pPr marL="622300" indent="-266700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chmielu uprawianego w trzech wyznaczonych rejonach: lubelskim wielkopolskim i dolnośląskim(bez limitu)</a:t>
            </a:r>
          </a:p>
          <a:p>
            <a:pPr marL="622300" indent="-2667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wymagana minimalna obsada: 1 300 szt./ha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	</a:t>
            </a:r>
            <a:endParaRPr lang="pl-PL" sz="1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429,00 euro/ha. 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8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lnu </a:t>
            </a:r>
          </a:p>
          <a:p>
            <a:pPr marL="720725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lnu (bez limitu)</a:t>
            </a: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pl-PL" sz="5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100,06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rgbClr val="000099"/>
                </a:solidFill>
                <a:latin typeface="+mj-lt"/>
              </a:rPr>
              <a:t>Wsparcie dochodów związane z produkcją </a:t>
            </a:r>
            <a:r>
              <a:rPr lang="pl-PL" sz="2000" b="1" dirty="0">
                <a:solidFill>
                  <a:srgbClr val="000099"/>
                </a:solidFill>
                <a:latin typeface="+mj-lt"/>
              </a:rPr>
              <a:t>do konopi włóknistych </a:t>
            </a:r>
          </a:p>
          <a:p>
            <a:pPr marL="720725" indent="-365125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płatność przyznawana jest do powierzchni uprawy konopi włóknistych (bez limitu). </a:t>
            </a:r>
          </a:p>
          <a:p>
            <a:pPr marL="622300" indent="-2667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uprawa konopi odmian zawierających poziom </a:t>
            </a:r>
            <a:r>
              <a:rPr lang="pl-PL" dirty="0" err="1">
                <a:solidFill>
                  <a:srgbClr val="000000"/>
                </a:solidFill>
                <a:latin typeface="+mj-lt"/>
              </a:rPr>
              <a:t>tetrahydrokanabinolu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 (THC) nieprzekraczający maksymalnego poziomu, tj. 0,3%THC. </a:t>
            </a:r>
          </a:p>
          <a:p>
            <a:pPr marL="622300" indent="-2667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uprawa zgodnie z przepisami o przeciwdziałaniu narkomanii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6413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900" dirty="0">
              <a:solidFill>
                <a:srgbClr val="000000"/>
              </a:solidFill>
              <a:latin typeface="+mj-lt"/>
            </a:endParaRPr>
          </a:p>
          <a:p>
            <a:pPr marL="355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płatności: 29,03 euro/ha.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2B0D46-7621-409F-85CC-012837455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69FAD64-C9BC-4826-A0CB-68FA8B33D511}"/>
              </a:ext>
            </a:extLst>
          </p:cNvPr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C07BF4C4-5041-45A1-83FE-8066F155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BCF59E-451B-4F39-8B28-DAF5499EDD79}"/>
              </a:ext>
            </a:extLst>
          </p:cNvPr>
          <p:cNvSpPr txBox="1"/>
          <p:nvPr/>
        </p:nvSpPr>
        <p:spPr>
          <a:xfrm>
            <a:off x="531160" y="1845394"/>
            <a:ext cx="10764370" cy="9202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Ekoschematy</a:t>
            </a:r>
            <a:endParaRPr lang="pl-PL" sz="4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1674004-60AB-4588-9BAC-5F21AD62A2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531160" y="3835620"/>
            <a:ext cx="10852188" cy="210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C9B72E6-3C1F-465B-B69C-1F99BD4E3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4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69FAD64-C9BC-4826-A0CB-68FA8B33D511}"/>
              </a:ext>
            </a:extLst>
          </p:cNvPr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C07BF4C4-5041-45A1-83FE-8066F155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pic>
        <p:nvPicPr>
          <p:cNvPr id="8" name="Symbol zastępczy zawartości 4" descr="Obraz zawierający tekst, roślina, kwiat&#10;&#10;Opis wygenerowany automatycznie">
            <a:extLst>
              <a:ext uri="{FF2B5EF4-FFF2-40B4-BE49-F238E27FC236}">
                <a16:creationId xmlns:a16="http://schemas.microsoft.com/office/drawing/2014/main" id="{212860E2-232B-4089-BB4D-1CAE08823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" y="0"/>
            <a:ext cx="121538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2DF7C6-7CCA-40FE-B216-0D338AAC3F04}"/>
              </a:ext>
            </a:extLst>
          </p:cNvPr>
          <p:cNvSpPr txBox="1"/>
          <p:nvPr/>
        </p:nvSpPr>
        <p:spPr>
          <a:xfrm>
            <a:off x="377943" y="469170"/>
            <a:ext cx="73995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2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Ekoschematy - nowość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441249" y="1328836"/>
            <a:ext cx="11810536" cy="4815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+mj-lt"/>
              </a:rPr>
              <a:t>Obszary z roślinami miododajnymi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+mj-lt"/>
              </a:rPr>
              <a:t>Prowadzenie produkcji roślinnej w systemie Integrowanej Produkcji Roślin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+mj-lt"/>
              </a:rPr>
              <a:t>Biologiczna ochrona upraw 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+mj-lt"/>
              </a:rPr>
              <a:t>Retencjonowanie wody na trwałych użytkach zielonych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dirty="0">
              <a:effectLst/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latin typeface="+mj-lt"/>
              </a:rPr>
              <a:t>Dobrostan zwierząt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latin typeface="+mj-lt"/>
              </a:rPr>
              <a:t>Rolnictwo węglowe i zarządzanie składnikami odżywczymi</a:t>
            </a:r>
          </a:p>
          <a:p>
            <a:pPr marL="285750" indent="-285750">
              <a:buClr>
                <a:srgbClr val="002060"/>
              </a:buClr>
              <a:buFont typeface="Calibri" panose="020F0502020204030204" pitchFamily="34" charset="0"/>
              <a:buChar char="–"/>
            </a:pPr>
            <a:endParaRPr lang="pl-PL" sz="2000" dirty="0">
              <a:effectLst/>
              <a:latin typeface="+mj-lt"/>
            </a:endParaRPr>
          </a:p>
          <a:p>
            <a:pPr marL="285750" indent="-285750">
              <a:buClr>
                <a:srgbClr val="002060"/>
              </a:buClr>
              <a:buFont typeface="Calibri" panose="020F0502020204030204" pitchFamily="34" charset="0"/>
              <a:buChar char="–"/>
            </a:pPr>
            <a:endParaRPr lang="pl-PL" sz="2000" dirty="0">
              <a:effectLst/>
              <a:latin typeface="+mj-lt"/>
            </a:endParaRPr>
          </a:p>
          <a:p>
            <a:pPr>
              <a:buClr>
                <a:srgbClr val="002060"/>
              </a:buClr>
            </a:pPr>
            <a:endParaRPr lang="pl-PL" sz="2000" dirty="0"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endParaRPr lang="pl-PL" sz="2000" dirty="0">
              <a:latin typeface="+mj-lt"/>
              <a:ea typeface="+mn-lt"/>
              <a:cs typeface="+mn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CD3FF30-B3BD-4333-96E3-3C082225E3C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0262" y="4999932"/>
            <a:ext cx="2372510" cy="119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06036BE-56AB-40BE-A6BA-FCF519A2CB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35" y="4999933"/>
            <a:ext cx="3070860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85E5DF3-6BC2-4C87-8BB4-A74B5187B2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4" y="5042792"/>
            <a:ext cx="3144520" cy="110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4AEA0DE-23EE-4431-A43B-86D11548C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3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2DF7C6-7CCA-40FE-B216-0D338AAC3F04}"/>
              </a:ext>
            </a:extLst>
          </p:cNvPr>
          <p:cNvSpPr txBox="1"/>
          <p:nvPr/>
        </p:nvSpPr>
        <p:spPr>
          <a:xfrm>
            <a:off x="196898" y="21555"/>
            <a:ext cx="739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99"/>
                </a:solidFill>
                <a:latin typeface="+mj-lt"/>
              </a:rPr>
              <a:t>Obszary z roślinami miododajnymi</a:t>
            </a:r>
            <a:r>
              <a:rPr lang="pl-PL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196898" y="667886"/>
            <a:ext cx="11011495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u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tworzenie obszaru z roślinami miododajnymi przez wysiew mieszanki składającej się z co najmniej dwóch gatunków roślin miododajnych z określonej listy,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z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akaz prowadzenia produkcji rolnej (w tym zakaz wypasu i koszenia) w terminie do dnia 31 sierpnia,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z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akaz stosowania środków ochrony roślin.</a:t>
            </a:r>
          </a:p>
          <a:p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269,21 euro/ha</a:t>
            </a:r>
            <a:endParaRPr lang="pl-PL" sz="1600" b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pl-PL" sz="2000" dirty="0">
              <a:solidFill>
                <a:srgbClr val="000000"/>
              </a:solidFill>
              <a:latin typeface="+mj-lt"/>
            </a:endParaRPr>
          </a:p>
          <a:p>
            <a:r>
              <a:rPr lang="pl-PL" sz="2000" dirty="0">
                <a:solidFill>
                  <a:srgbClr val="000099"/>
                </a:solidFill>
                <a:latin typeface="+mj-lt"/>
              </a:rPr>
              <a:t>Prowadzenie produkcji roślinnej w systemie Integrowanej Produkcji Roślin</a:t>
            </a:r>
          </a:p>
          <a:p>
            <a:endParaRPr lang="pl-PL" sz="500" dirty="0">
              <a:solidFill>
                <a:srgbClr val="000099"/>
              </a:solidFill>
              <a:latin typeface="+mj-lt"/>
            </a:endParaRP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posiadanie w danym roku certyfikatu krajowego systemu jakości - Integrowana Produkcja Roślin, poświadczającego uprawę roślin zgodnie z metodykami integrowanej produkcji roślin,</a:t>
            </a: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zachowanie w danym roku kalendarzowym, wszystkich posiadanych w gospodarstwie trwałych użytków zielonych</a:t>
            </a:r>
          </a:p>
          <a:p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306,74 euro/ha</a:t>
            </a:r>
            <a:endParaRPr lang="pl-PL" sz="2000" dirty="0">
              <a:solidFill>
                <a:srgbClr val="000099"/>
              </a:solidFill>
              <a:latin typeface="+mj-lt"/>
            </a:endParaRPr>
          </a:p>
          <a:p>
            <a:endParaRPr lang="pl-PL" sz="2000" dirty="0">
              <a:solidFill>
                <a:srgbClr val="000099"/>
              </a:solidFill>
              <a:latin typeface="+mj-lt"/>
            </a:endParaRPr>
          </a:p>
          <a:p>
            <a:r>
              <a:rPr lang="pl-PL" sz="2000" dirty="0">
                <a:solidFill>
                  <a:srgbClr val="000099"/>
                </a:solidFill>
                <a:latin typeface="+mj-lt"/>
              </a:rPr>
              <a:t>Biologiczna ochrona upraw</a:t>
            </a:r>
          </a:p>
          <a:p>
            <a:endParaRPr lang="pl-PL" sz="1000" dirty="0">
              <a:solidFill>
                <a:srgbClr val="000099"/>
              </a:solidFill>
              <a:latin typeface="+mj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zastosowanie zabiegu ochrony roślin z wykorzystaniem biologicznej ochrony roślin przy użyciu preparatów mikrobiologicznych zgodnie z etykietą danego środka</a:t>
            </a:r>
          </a:p>
          <a:p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89,89 euro/ha</a:t>
            </a:r>
            <a:endParaRPr lang="pl-PL" sz="1600" dirty="0">
              <a:solidFill>
                <a:srgbClr val="000099"/>
              </a:solidFill>
              <a:latin typeface="+mj-lt"/>
            </a:endParaRPr>
          </a:p>
          <a:p>
            <a:endParaRPr lang="pl-PL" sz="2000" dirty="0">
              <a:solidFill>
                <a:srgbClr val="000099"/>
              </a:solidFill>
              <a:latin typeface="+mj-lt"/>
            </a:endParaRPr>
          </a:p>
          <a:p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7BC97F6-6347-40A3-A045-680C38F4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pic>
        <p:nvPicPr>
          <p:cNvPr id="12" name="Picture 4" descr="Integrowana produkcja roślin | PL | TÜV Rheinland">
            <a:extLst>
              <a:ext uri="{FF2B5EF4-FFF2-40B4-BE49-F238E27FC236}">
                <a16:creationId xmlns:a16="http://schemas.microsoft.com/office/drawing/2014/main" id="{4FBD0D04-083D-4215-974F-72A05CDF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05" y="2307257"/>
            <a:ext cx="1152840" cy="5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6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304800" y="473262"/>
            <a:ext cx="11011495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rgbClr val="000099"/>
                </a:solidFill>
                <a:latin typeface="+mj-lt"/>
              </a:rPr>
              <a:t>Retencjonowanie wody na trwałych użytkach zielonych</a:t>
            </a:r>
          </a:p>
          <a:p>
            <a:pPr marL="266700" indent="-26670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w</a:t>
            </a:r>
            <a:r>
              <a:rPr lang="pl-PL" b="0" u="none" strike="noStrike" baseline="0" dirty="0">
                <a:solidFill>
                  <a:srgbClr val="000000"/>
                </a:solidFill>
                <a:latin typeface="+mj-lt"/>
              </a:rPr>
              <a:t>arunkiem uzyskania płatności w danym roku jest </a:t>
            </a:r>
            <a:r>
              <a:rPr lang="pl-PL" b="1" u="none" strike="noStrike" baseline="0" dirty="0">
                <a:solidFill>
                  <a:srgbClr val="000000"/>
                </a:solidFill>
                <a:latin typeface="+mj-lt"/>
              </a:rPr>
              <a:t>wystąpienie na trwałych użytkach zielonych zalania lub podtopienia</a:t>
            </a:r>
            <a:r>
              <a:rPr lang="pl-PL" b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pl-PL" b="1" u="none" strike="noStrike" baseline="0" dirty="0">
                <a:solidFill>
                  <a:srgbClr val="000000"/>
                </a:solidFill>
                <a:latin typeface="+mj-lt"/>
              </a:rPr>
              <a:t>w okresie między 1 maja a 30 września, przez okres co najmniej 12 następujących po sobie dni</a:t>
            </a:r>
            <a:r>
              <a:rPr lang="pl-PL" b="0" u="none" strike="noStrike" baseline="0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marL="266700" indent="-26670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w</a:t>
            </a:r>
            <a:r>
              <a:rPr lang="en-US" dirty="0" err="1">
                <a:effectLst/>
                <a:latin typeface="+mj-lt"/>
                <a:ea typeface="Times New Roman" panose="02020603050405020304" pitchFamily="18" charset="0"/>
              </a:rPr>
              <a:t>sparcie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Times New Roman" panose="02020603050405020304" pitchFamily="18" charset="0"/>
              </a:rPr>
              <a:t>będzie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j-lt"/>
                <a:ea typeface="Times New Roman" panose="02020603050405020304" pitchFamily="18" charset="0"/>
              </a:rPr>
              <a:t>dotyczyło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gospodarstw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realizujących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równolegle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na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danym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obszarze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+mj-lt"/>
                <a:ea typeface="Times New Roman" panose="02020603050405020304" pitchFamily="18" charset="0"/>
              </a:rPr>
              <a:t>zobowiązania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w </a:t>
            </a:r>
            <a:r>
              <a:rPr lang="en-US" dirty="0" err="1">
                <a:effectLst/>
                <a:latin typeface="+mj-lt"/>
                <a:ea typeface="Times New Roman" panose="02020603050405020304" pitchFamily="18" charset="0"/>
              </a:rPr>
              <a:t>ramach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pl-PL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42925" lvl="1" indent="-276225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wybranych wariantów pakietów przyrodniczych związanych z zachowaniem cennych siedlisk przyrodniczych i siedlisk zagrożonych gatunków ptaków w ramach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Działania rolno-środowiskowo-klimatycznego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PROW 2014-2020 oraz analogicznych zobowiązań rolno-środowiskowo-klimatycznych w ramach Planu Strategicznego 2023-2027</a:t>
            </a:r>
          </a:p>
          <a:p>
            <a:pPr marL="542925" lvl="1" indent="-276225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ekoschematu Rolnictwo węglowe i zarządzanie składnikami odżywczymi w zakresie praktyki Ekstensywne użytkowanie TUZ z obsadą zwierząt lub interwencji Ekstensywne użytkowanie łąk i pastwisk na obszarach Natura 2000,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lub</a:t>
            </a:r>
          </a:p>
          <a:p>
            <a:pPr marL="542925" lvl="1" indent="-276225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interwencji Rolnictwo ekologiczne i działania Rolnictwo ekologiczne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PROW 2014-2020.</a:t>
            </a:r>
          </a:p>
          <a:p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63,15 euro/ha</a:t>
            </a:r>
            <a:endParaRPr lang="pl-PL" sz="1600" b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pl-PL" sz="2000" dirty="0">
              <a:solidFill>
                <a:srgbClr val="000000"/>
              </a:solidFill>
              <a:latin typeface="+mj-lt"/>
            </a:endParaRPr>
          </a:p>
          <a:p>
            <a:endParaRPr lang="pl-PL" sz="2000" dirty="0">
              <a:solidFill>
                <a:srgbClr val="000099"/>
              </a:solidFill>
              <a:latin typeface="+mj-lt"/>
            </a:endParaRPr>
          </a:p>
          <a:p>
            <a:r>
              <a:rPr lang="pl-PL" sz="2000" dirty="0">
                <a:solidFill>
                  <a:srgbClr val="000099"/>
                </a:solidFill>
                <a:latin typeface="+mj-lt"/>
              </a:rPr>
              <a:t>Dobrostan zwierząt</a:t>
            </a:r>
          </a:p>
          <a:p>
            <a:endParaRPr lang="pl-PL" sz="500" dirty="0">
              <a:solidFill>
                <a:srgbClr val="000099"/>
              </a:solidFill>
              <a:latin typeface="+mj-lt"/>
            </a:endParaRPr>
          </a:p>
          <a:p>
            <a:r>
              <a:rPr lang="pl-PL" sz="2000" b="1" u="sng" dirty="0">
                <a:ea typeface="Lato" panose="020F0502020204030203" pitchFamily="34" charset="0"/>
                <a:cs typeface="Lato" panose="020F0502020204030203" pitchFamily="34" charset="0"/>
              </a:rPr>
              <a:t>Kontynuacja</a:t>
            </a:r>
            <a:r>
              <a:rPr lang="pl-PL" sz="200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 wsparcia dla gatunków/grup zwierząt objętych działaniem Dobrostan zwierząt PROW 2014-2020, tj.: świnie (lochy, tuczniki), bydło (krowy mleczne, krowy mamki) i owce </a:t>
            </a:r>
            <a:r>
              <a:rPr lang="pl-PL" sz="2000" dirty="0">
                <a:ea typeface="Lato" panose="020F0502020204030203" pitchFamily="34" charset="0"/>
                <a:cs typeface="Lato" panose="020F0502020204030203" pitchFamily="34" charset="0"/>
              </a:rPr>
              <a:t>oraz </a:t>
            </a:r>
            <a:r>
              <a:rPr lang="pl-PL" sz="2000" b="1" u="sng" dirty="0">
                <a:ea typeface="Lato" panose="020F0502020204030203" pitchFamily="34" charset="0"/>
                <a:cs typeface="Lato" panose="020F0502020204030203" pitchFamily="34" charset="0"/>
              </a:rPr>
              <a:t>rozszerzenie</a:t>
            </a:r>
            <a:r>
              <a:rPr lang="pl-PL" sz="2000" b="1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000" dirty="0">
                <a:ea typeface="Lato" panose="020F0502020204030203" pitchFamily="34" charset="0"/>
                <a:cs typeface="Lato" panose="020F0502020204030203" pitchFamily="34" charset="0"/>
              </a:rPr>
              <a:t>o: kury nioski, kurczęta brojlery, indyki mięsne, konie, bydło opasowe, kozy.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7BC97F6-6347-40A3-A045-680C38F4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204990" y="473262"/>
            <a:ext cx="11682210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0099"/>
                </a:solidFill>
                <a:latin typeface="+mj-lt"/>
              </a:rPr>
              <a:t>Dobrostan zwierząt</a:t>
            </a:r>
          </a:p>
          <a:p>
            <a:endParaRPr lang="pl-PL" sz="500" dirty="0">
              <a:solidFill>
                <a:srgbClr val="000099"/>
              </a:solidFill>
              <a:latin typeface="+mj-lt"/>
            </a:endParaRPr>
          </a:p>
          <a:p>
            <a:endParaRPr lang="pl-PL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Wymogi odnoszące się do danej grupy zwierząt dotyczą wszystkich zwierząt tej grupy utrzymywanych w gospodarstwie rolnym.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Rolnik realizujący interwencję dotyczącą dobrostanu zwierząt zobowiązany jest, do jednorazowego odbycia szkolenia z zakresu metod ograniczających stosowanie antybiotyków. Wymóg ten obowiązuje od 2024 r.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Rolnik posiada plan poprawy dobrostanu zwierząt (nie dotyczy wypasu krów mlecznych).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/>
            <a:r>
              <a:rPr lang="pl-PL" b="1" dirty="0">
                <a:solidFill>
                  <a:srgbClr val="000000"/>
                </a:solidFill>
                <a:latin typeface="+mj-lt"/>
              </a:rPr>
              <a:t>W odniesieniu do świń i bydła zastosowanie ma system punktowy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polegający na możliwości wyboru przez rolnika z katalogu poszczególnych praktyk podwyższających poziom dobrostanu zwierząt - praktyk możliwych do realizacji w danym gospodarstwie. </a:t>
            </a:r>
          </a:p>
          <a:p>
            <a:pPr algn="just"/>
            <a:endParaRPr lang="pl-PL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latin typeface="+mj-lt"/>
              </a:rPr>
              <a:t>Podstawowym warunkiem realizacji ekoschematu – Dobrostan zwierząt jest wybór praktyki polegającej na zapewnieniu zwierzętom zwiększonej powierzchni bytowej w pomieszczeniach/budynkach. Jedynie przy wyborze tej praktyki możliwa jest realizacja pozostałych praktyk przewidzianych dla danej grupy zwierząt. 	</a:t>
            </a:r>
          </a:p>
          <a:p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b="1" dirty="0">
                <a:latin typeface="+mj-lt"/>
                <a:ea typeface="Times New Roman" panose="02020603050405020304" pitchFamily="18" charset="0"/>
              </a:rPr>
              <a:t>Praktyki dodatkowe</a:t>
            </a:r>
            <a:endParaRPr lang="pl-PL" sz="20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zapewnienie utrzymania na ściółce ze słomy lub podobnego materiału na powierzchni pozwalającej na jednoczesny odpoczynek (świnie i bydło)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prosięta odsadza się nie wcześniej niż w 35. dniu od dnia ich urodzenia (lochy)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zapewnienie wybiegu przez co najmniej 4 godz. dziennie przez cały rok (krowy mleczne i krowy mamki)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+mj-lt"/>
              </a:rPr>
              <a:t>cielęta odsadza się nie wcześniej niż w 5. dniu od dnia ich urodzenia (krowy mleczne)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pl-PL" sz="2000" dirty="0">
              <a:latin typeface="+mj-lt"/>
              <a:ea typeface="Times New Roman" panose="02020603050405020304" pitchFamily="18" charset="0"/>
            </a:endParaRPr>
          </a:p>
          <a:p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7BC97F6-6347-40A3-A045-680C38F4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5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A16E33A-D4A0-21C4-12FA-AF35D4AC8491}"/>
              </a:ext>
            </a:extLst>
          </p:cNvPr>
          <p:cNvSpPr txBox="1"/>
          <p:nvPr/>
        </p:nvSpPr>
        <p:spPr>
          <a:xfrm>
            <a:off x="371853" y="319137"/>
            <a:ext cx="73995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Rolnictwo węglowe i zarządzanie składnikami odżywczymi</a:t>
            </a:r>
            <a:endParaRPr lang="pl-PL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2622054-7DD4-B2F4-55C5-9543B9C6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5" y="1646902"/>
            <a:ext cx="11011494" cy="45738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849D5EF-8952-4CA6-AF06-5BD0F2A94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0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A16E33A-D4A0-21C4-12FA-AF35D4AC8491}"/>
              </a:ext>
            </a:extLst>
          </p:cNvPr>
          <p:cNvSpPr txBox="1"/>
          <p:nvPr/>
        </p:nvSpPr>
        <p:spPr>
          <a:xfrm>
            <a:off x="502527" y="421744"/>
            <a:ext cx="73995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Rolnictwo węglowe i zarządzanie składnikami odżywczymi </a:t>
            </a:r>
            <a:endParaRPr lang="pl-PL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4EB0C6-BF99-400C-83D1-D933FC337EA1}"/>
              </a:ext>
            </a:extLst>
          </p:cNvPr>
          <p:cNvSpPr txBox="1"/>
          <p:nvPr/>
        </p:nvSpPr>
        <p:spPr>
          <a:xfrm>
            <a:off x="1673580" y="2395818"/>
            <a:ext cx="3807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0" u="none" strike="noStrike" baseline="0" dirty="0">
                <a:latin typeface="+mn-lt"/>
              </a:rPr>
              <a:t>Ekstensywne użytkowanie TUZ               z obsadą zwierząt</a:t>
            </a:r>
          </a:p>
          <a:p>
            <a:endParaRPr lang="pl-PL" i="0" u="none" strike="noStrike" baseline="0" dirty="0">
              <a:latin typeface="+mn-lt"/>
            </a:endParaRPr>
          </a:p>
          <a:p>
            <a:r>
              <a:rPr lang="pl-PL" i="0" u="none" strike="noStrike" baseline="0" dirty="0">
                <a:latin typeface="+mn-lt"/>
              </a:rPr>
              <a:t>Międzyplony ozime/wsiewki śródplonowe</a:t>
            </a:r>
          </a:p>
          <a:p>
            <a:endParaRPr lang="pl-PL" i="0" u="none" strike="noStrike" baseline="0" dirty="0">
              <a:latin typeface="+mn-lt"/>
            </a:endParaRPr>
          </a:p>
          <a:p>
            <a:endParaRPr lang="pl-PL" i="0" u="none" strike="noStrike" baseline="0" dirty="0">
              <a:latin typeface="+mn-lt"/>
            </a:endParaRPr>
          </a:p>
          <a:p>
            <a:r>
              <a:rPr lang="pl-PL" i="0" u="none" strike="noStrike" baseline="0" dirty="0">
                <a:latin typeface="+mn-lt"/>
              </a:rPr>
              <a:t>Opracowanie i przestrzeganie planu nawożenia – wariant podstawowy </a:t>
            </a:r>
            <a:br>
              <a:rPr lang="pl-PL" i="0" u="none" strike="noStrike" baseline="0" dirty="0">
                <a:latin typeface="+mn-lt"/>
              </a:rPr>
            </a:br>
            <a:r>
              <a:rPr lang="pl-PL" i="0" u="none" strike="noStrike" baseline="0" dirty="0">
                <a:latin typeface="+mn-lt"/>
              </a:rPr>
              <a:t>i wariant  z</a:t>
            </a:r>
            <a:r>
              <a:rPr lang="pl-PL" dirty="0">
                <a:latin typeface="+mn-lt"/>
              </a:rPr>
              <a:t> </a:t>
            </a:r>
            <a:r>
              <a:rPr lang="pl-PL" i="0" u="none" strike="noStrike" baseline="0" dirty="0">
                <a:latin typeface="+mn-lt"/>
              </a:rPr>
              <a:t>wapnowaniem</a:t>
            </a:r>
          </a:p>
          <a:p>
            <a:endParaRPr lang="pl-PL" i="0" u="none" strike="noStrike" baseline="0" dirty="0">
              <a:latin typeface="+mn-lt"/>
            </a:endParaRPr>
          </a:p>
          <a:p>
            <a:endParaRPr lang="pl-PL" i="0" u="none" strike="noStrike" baseline="0" dirty="0">
              <a:latin typeface="+mn-lt"/>
            </a:endParaRPr>
          </a:p>
          <a:p>
            <a:r>
              <a:rPr lang="pl-PL" i="0" u="none" strike="noStrike" baseline="0" dirty="0">
                <a:latin typeface="+mn-lt"/>
              </a:rPr>
              <a:t>Zróżnicowana struktura upraw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B420D1-3030-4B9B-91F3-5575AEF4687B}"/>
              </a:ext>
            </a:extLst>
          </p:cNvPr>
          <p:cNvSpPr txBox="1"/>
          <p:nvPr/>
        </p:nvSpPr>
        <p:spPr>
          <a:xfrm>
            <a:off x="7593106" y="2285955"/>
            <a:ext cx="3594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/>
              <a:t>Wymieszanie obornika na gruntach ornych w ciągu 12 godzin od aplikacji</a:t>
            </a:r>
          </a:p>
          <a:p>
            <a:endParaRPr lang="pl-PL" sz="1800" dirty="0"/>
          </a:p>
          <a:p>
            <a:r>
              <a:rPr lang="pl-PL" sz="1800" dirty="0"/>
              <a:t>Stosowanie płynnych nawozów naturalnych innymi metodami niż rozbryzgowo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Uproszczone systemy uprawy</a:t>
            </a:r>
          </a:p>
          <a:p>
            <a:endParaRPr lang="pl-PL" sz="1800" dirty="0"/>
          </a:p>
          <a:p>
            <a:endParaRPr lang="pl-PL" dirty="0"/>
          </a:p>
          <a:p>
            <a:r>
              <a:rPr lang="pl-PL" sz="1800" dirty="0"/>
              <a:t>Wymieszanie słomy z glebą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79FA4EF-D86B-4A41-A762-BD67F1F0D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1" y="2255222"/>
            <a:ext cx="798372" cy="7983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CB57080-59DD-44C2-7A92-CCB09B7E8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1" y="3226947"/>
            <a:ext cx="798372" cy="79837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5DACCE-9522-233F-CBB0-1FAD3366B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1" y="4372025"/>
            <a:ext cx="793472" cy="79347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A5AF38D-55F0-0C61-73FB-12D32CF803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" y="5388495"/>
            <a:ext cx="793472" cy="7934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90A5DA4-B09F-6250-BB65-2AF25E3765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64" y="2289012"/>
            <a:ext cx="804004" cy="80400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7FBC922-6E1E-2FA7-C2CC-D969B88C8D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32" y="3568021"/>
            <a:ext cx="804004" cy="80400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604E5D5-63B1-1D1C-D9D1-DEE0B3EB89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75" y="4481558"/>
            <a:ext cx="798372" cy="79837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0CB8A1F-6A9E-EAE9-3FF4-A2BBD98C10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75" y="5467842"/>
            <a:ext cx="752954" cy="75295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A494EF4-5066-49B1-AE1B-D6DA23657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598096" y="179249"/>
            <a:ext cx="11289104" cy="66787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720725" algn="just"/>
            <a:endParaRPr lang="pl-PL" sz="2000" dirty="0">
              <a:latin typeface="+mj-lt"/>
            </a:endParaRPr>
          </a:p>
          <a:p>
            <a:pPr indent="444500" algn="just"/>
            <a:r>
              <a:rPr lang="pl-PL" sz="2000" b="1" dirty="0">
                <a:solidFill>
                  <a:srgbClr val="000099"/>
                </a:solidFill>
                <a:latin typeface="+mj-lt"/>
              </a:rPr>
              <a:t>Ekstensywne użytkowanie TUZ z obsadą zwierząt</a:t>
            </a:r>
          </a:p>
          <a:p>
            <a:pPr indent="720725" algn="just"/>
            <a:endParaRPr lang="pl-PL" sz="2000" dirty="0">
              <a:latin typeface="+mj-lt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obsada zwierząt trawożernych w gospodarstwie wynosi co najmniej 0,3 DJP/ha TUZ i maksymalnie 2 DJP/ha TUZ w okresie wegetacyjnym roślin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zakaz przeorywania TUZ w okresie realizacji ekoschematu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latin typeface="+mj-lt"/>
              <a:ea typeface="Times New Roman" panose="02020603050405020304" pitchFamily="18" charset="0"/>
            </a:endParaRPr>
          </a:p>
          <a:p>
            <a:pPr marL="342900" algn="just">
              <a:buClr>
                <a:srgbClr val="C00000"/>
              </a:buClr>
            </a:pPr>
            <a:r>
              <a:rPr lang="pl-PL" sz="2000" b="1" dirty="0">
                <a:solidFill>
                  <a:srgbClr val="000099"/>
                </a:solidFill>
                <a:latin typeface="+mj-lt"/>
              </a:rPr>
              <a:t>Międzyplony ozime/wsiewki śródplonowe</a:t>
            </a:r>
          </a:p>
          <a:p>
            <a:pPr marL="342900" indent="3778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b="1" dirty="0">
              <a:solidFill>
                <a:srgbClr val="000099"/>
              </a:solidFill>
              <a:latin typeface="+mj-lt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+mj-lt"/>
              </a:rPr>
              <a:t>utrzymywanie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roślin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postaci</a:t>
            </a:r>
            <a:r>
              <a:rPr lang="en-US" dirty="0">
                <a:latin typeface="+mj-lt"/>
              </a:rPr>
              <a:t>:</a:t>
            </a:r>
            <a:endParaRPr lang="pl-PL" dirty="0">
              <a:latin typeface="+mj-lt"/>
            </a:endParaRPr>
          </a:p>
          <a:p>
            <a:pPr marL="742950" lvl="1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dirty="0">
                <a:latin typeface="+mj-lt"/>
              </a:rPr>
              <a:t>wsiewek roślin </a:t>
            </a:r>
            <a:r>
              <a:rPr lang="pl-PL" dirty="0" err="1">
                <a:latin typeface="+mj-lt"/>
              </a:rPr>
              <a:t>bobowatych</a:t>
            </a:r>
            <a:r>
              <a:rPr lang="pl-PL" dirty="0">
                <a:latin typeface="+mj-lt"/>
              </a:rPr>
              <a:t> drobnonasiennych lub mieszanek z udziałem tych roślin lub</a:t>
            </a:r>
          </a:p>
          <a:p>
            <a:pPr marL="742950" lvl="1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dirty="0">
                <a:latin typeface="+mj-lt"/>
              </a:rPr>
              <a:t>międzyplonów ozimych w formie mieszanek (co najmniej 2 gatunki) wysiewanych w terminie do 1 października i utrzymywanych, co najmniej do 15 lutego następnego roku. W okresie utrzymania międzyplonu ozimego dopuszcza się jego mulczowanie, jednak nie wcześniej niż po 15 listopada.</a:t>
            </a:r>
          </a:p>
          <a:p>
            <a:pPr marL="285750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endParaRPr lang="pl-PL" dirty="0">
              <a:latin typeface="+mj-lt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z</a:t>
            </a:r>
            <a:r>
              <a:rPr lang="en-US" dirty="0" err="1">
                <a:latin typeface="+mj-lt"/>
              </a:rPr>
              <a:t>akaz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stosowania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środków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ochrony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roślin</a:t>
            </a:r>
            <a:r>
              <a:rPr lang="pl-PL" dirty="0">
                <a:latin typeface="+mj-lt"/>
              </a:rPr>
              <a:t>:</a:t>
            </a:r>
          </a:p>
          <a:p>
            <a:pPr marL="742950" lvl="1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dirty="0">
                <a:latin typeface="+mj-lt"/>
              </a:rPr>
              <a:t>na międzyplonach ozimych - przez okres ich utrzymania,</a:t>
            </a:r>
          </a:p>
          <a:p>
            <a:pPr marL="742950" lvl="1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pl-PL" dirty="0">
                <a:latin typeface="+mj-lt"/>
              </a:rPr>
              <a:t>w przypadku wsiewek śródplonowych - od momentu zbioru uprawy głównej przez co najmniej 8 tygodni lub do momentu wysiewu kolejnej uprawy głównej</a:t>
            </a:r>
          </a:p>
          <a:p>
            <a:pPr marL="342900" indent="3778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sz="2000" b="1" dirty="0">
              <a:solidFill>
                <a:srgbClr val="000099"/>
              </a:solidFill>
              <a:latin typeface="+mj-lt"/>
            </a:endParaRPr>
          </a:p>
          <a:p>
            <a:pPr marL="342900" indent="4667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latin typeface="+mj-lt"/>
              <a:ea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endParaRPr lang="pl-PL" sz="2000" dirty="0">
              <a:latin typeface="+mj-lt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4508316-96B0-4E67-8943-CAFAD3334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" y="290483"/>
            <a:ext cx="798372" cy="7983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2CE4AAE-CFB6-411C-A4AF-E66DC383F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38DB4D7-90AB-42FC-8CA2-590C0C140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" y="2082535"/>
            <a:ext cx="798372" cy="7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363761" y="376378"/>
            <a:ext cx="11011495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542925" algn="just"/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Opracowanie i przestrzeganie planu nawożenia</a:t>
            </a:r>
            <a:endParaRPr lang="pl-P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  <a:p>
            <a:pPr algn="just">
              <a:buClr>
                <a:srgbClr val="002060"/>
              </a:buClr>
            </a:pPr>
            <a:endParaRPr lang="pl-PL" sz="20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wariant podstawowy: opracowanie i przestrzeganie planu nawozowego do powierzchni gruntów ornych i trwałych użytków zielonych w gospodarstwie, opartego na bilansie azotu oraz chemicznej analizie gleby, określającego dawki składników pokarmowych (N, P, K i Mg oraz potrzeby wapnowania)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wariant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z wapnowaniem. Wsparcie w zakresie wapnowania do poszczególnych działek rolnych przysługuje nie częściej niż raz na 4 lata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latin typeface="+mj-lt"/>
              <a:ea typeface="Times New Roman" panose="02020603050405020304" pitchFamily="18" charset="0"/>
            </a:endParaRPr>
          </a:p>
          <a:p>
            <a:pPr indent="542925" algn="just">
              <a:buClr>
                <a:srgbClr val="C00000"/>
              </a:buClr>
            </a:pPr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Zróżnicowana struktura upraw 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u</a:t>
            </a:r>
            <a:r>
              <a:rPr lang="en-US" dirty="0" err="1">
                <a:latin typeface="+mj-lt"/>
              </a:rPr>
              <a:t>prawa</a:t>
            </a:r>
            <a:r>
              <a:rPr lang="en-US" dirty="0">
                <a:latin typeface="+mj-lt"/>
              </a:rPr>
              <a:t> co </a:t>
            </a:r>
            <a:r>
              <a:rPr lang="en-US" dirty="0" err="1">
                <a:latin typeface="+mj-lt"/>
              </a:rPr>
              <a:t>najmniej</a:t>
            </a:r>
            <a:r>
              <a:rPr lang="en-US" dirty="0">
                <a:latin typeface="+mj-lt"/>
              </a:rPr>
              <a:t> 3 </a:t>
            </a:r>
            <a:r>
              <a:rPr lang="en-US" dirty="0" err="1">
                <a:latin typeface="+mj-lt"/>
              </a:rPr>
              <a:t>różnych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upraw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gruntach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ornych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gospodarstwie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przy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czym</a:t>
            </a:r>
            <a:r>
              <a:rPr lang="en-US" dirty="0">
                <a:latin typeface="+mj-lt"/>
              </a:rPr>
              <a:t>:</a:t>
            </a:r>
            <a:endParaRPr lang="pl-PL" dirty="0">
              <a:latin typeface="+mj-lt"/>
            </a:endParaRPr>
          </a:p>
          <a:p>
            <a:pPr marL="809625" lvl="1" indent="-4429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udział głównej uprawy w strukturze zasiewów nie przekracza 65% i udział najmniejszej uprawy, nie może być mniejszy niż 10%</a:t>
            </a:r>
          </a:p>
          <a:p>
            <a:pPr marL="809625" lvl="1" indent="-4429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co najmniej 20% w strukturze zasiewów stanowią: uprawy gatunków roślin mających pozytywny wpływ na bilans glebowej materii organicznej (m.in. </a:t>
            </a:r>
            <a:r>
              <a:rPr lang="pl-PL" dirty="0" err="1">
                <a:latin typeface="+mj-lt"/>
              </a:rPr>
              <a:t>bobowate</a:t>
            </a:r>
            <a:r>
              <a:rPr lang="pl-PL" dirty="0">
                <a:latin typeface="+mj-lt"/>
              </a:rPr>
              <a:t>) oraz</a:t>
            </a:r>
          </a:p>
          <a:p>
            <a:pPr marL="809625" lvl="1" indent="-4429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udział łącznie zbóż i rzepaku w strukturze zasiewów nie przekracza 65%, oraz</a:t>
            </a:r>
          </a:p>
          <a:p>
            <a:pPr marL="809625" lvl="1" indent="-4429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latin typeface="+mj-lt"/>
              </a:rPr>
              <a:t>udział upraw mających ujemny wpływ na bilans materii organicznej (m.in.: okopowe) nie przekracza 30%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effectLst/>
              <a:latin typeface="+mj-lt"/>
              <a:ea typeface="Times New Roman" panose="02020603050405020304" pitchFamily="18" charset="0"/>
            </a:endParaRPr>
          </a:p>
          <a:p>
            <a:pPr marL="6223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Wymieszanie słomy z glebą </a:t>
            </a:r>
          </a:p>
          <a:p>
            <a:pPr marL="6223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</a:rPr>
              <a:t>rozdrobnienie i wymieszanie całej słomy z glebą lub jej przyoranie po zbiorze plonu głównego na gruntach ornych</a:t>
            </a:r>
            <a:endParaRPr lang="en-US" dirty="0">
              <a:latin typeface="+mj-lt"/>
            </a:endParaRP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pl-PL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53CB97F-FED2-45F8-8B09-13F5559F6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6" y="168151"/>
            <a:ext cx="793472" cy="7934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F9F0925-CFE8-4AA9-AE14-44C579AD7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3447FE9-D515-4C16-8C20-3B939CBF2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6" y="2466460"/>
            <a:ext cx="793472" cy="7934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A6A7E34-7631-4258-B6B7-91328CF5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4" y="5219371"/>
            <a:ext cx="752954" cy="7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2DF7C6-7CCA-40FE-B216-0D338AAC3F04}"/>
              </a:ext>
            </a:extLst>
          </p:cNvPr>
          <p:cNvSpPr txBox="1"/>
          <p:nvPr/>
        </p:nvSpPr>
        <p:spPr>
          <a:xfrm>
            <a:off x="720752" y="406549"/>
            <a:ext cx="8039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Wymieszanie obornika na gruntach ornych w ciągu 12 godzin od aplikacji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388037" y="2192582"/>
            <a:ext cx="1149916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w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ymieszanie określonej ilości obornika z glebą maksymalnie w ciągu 12 godzin od aplikacji na gruncie ornym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tosowanie określonej ilości płynnych nawozów naturalnych innymi metodami niż rozbryzgowo na gruntach ornych i trwałych użytkach zielonych</a:t>
            </a:r>
          </a:p>
          <a:p>
            <a:pPr marL="342900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b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otwierdzenie realizacji praktyki za pomocą tzw. zdjęcia </a:t>
            </a:r>
            <a:r>
              <a:rPr lang="pl-PL" b="1" dirty="0" err="1">
                <a:effectLst/>
                <a:latin typeface="+mj-lt"/>
                <a:ea typeface="Times New Roman" panose="02020603050405020304" pitchFamily="18" charset="0"/>
              </a:rPr>
              <a:t>geotagowanego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przy wykorzystaniu aplikacji udostępnionej przez ARiMR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A951095-5F93-4728-BAB4-643E3594B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" y="170585"/>
            <a:ext cx="804004" cy="804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39B29A8-42FA-446D-87B3-FA32D3A59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" y="1187543"/>
            <a:ext cx="804004" cy="8040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18A4F4-0F52-4533-8614-E34C3017F386}"/>
              </a:ext>
            </a:extLst>
          </p:cNvPr>
          <p:cNvSpPr txBox="1"/>
          <p:nvPr/>
        </p:nvSpPr>
        <p:spPr>
          <a:xfrm>
            <a:off x="1025665" y="1389490"/>
            <a:ext cx="92456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Stosowanie płynnych nawozów naturalnych innymi metodami niż rozbryzgowo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B225F4C-837E-4D06-BE12-410021215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438AF3-5804-4A98-81FC-8301025023AC}"/>
              </a:ext>
            </a:extLst>
          </p:cNvPr>
          <p:cNvSpPr txBox="1"/>
          <p:nvPr/>
        </p:nvSpPr>
        <p:spPr>
          <a:xfrm>
            <a:off x="1025665" y="4124527"/>
            <a:ext cx="609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Uproszczone systemy uprawy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B629621-C738-4C07-B4D8-5D2F56E26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2" y="3953574"/>
            <a:ext cx="798372" cy="798372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D415DE-8981-41C1-8ACA-9D8B5C1A3498}"/>
              </a:ext>
            </a:extLst>
          </p:cNvPr>
          <p:cNvSpPr txBox="1"/>
          <p:nvPr/>
        </p:nvSpPr>
        <p:spPr>
          <a:xfrm>
            <a:off x="477048" y="4671757"/>
            <a:ext cx="114991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a gruntach ornych uprawa roślin prowadzona jest w formie uprawy konserwującej </a:t>
            </a:r>
            <a:r>
              <a:rPr lang="pl-PL" dirty="0" err="1">
                <a:effectLst/>
                <a:latin typeface="+mj-lt"/>
                <a:ea typeface="Times New Roman" panose="02020603050405020304" pitchFamily="18" charset="0"/>
              </a:rPr>
              <a:t>bezorkowej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lub uprawy pasowej (</a:t>
            </a:r>
            <a:r>
              <a:rPr lang="pl-PL" dirty="0" err="1">
                <a:effectLst/>
                <a:latin typeface="+mj-lt"/>
                <a:ea typeface="Times New Roman" panose="02020603050405020304" pitchFamily="18" charset="0"/>
              </a:rPr>
              <a:t>strip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pl-PL" dirty="0" err="1">
                <a:effectLst/>
                <a:latin typeface="+mj-lt"/>
                <a:ea typeface="Times New Roman" panose="02020603050405020304" pitchFamily="18" charset="0"/>
              </a:rPr>
              <a:t>till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), przy czym:</a:t>
            </a:r>
          </a:p>
          <a:p>
            <a:pPr marL="542925" lvl="1" indent="-276225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zabiegi uprawowe wykonywane są z odstąpieniem od uprawy płużnej w zespole uprawek pożniwnych i przedsiewnych</a:t>
            </a:r>
          </a:p>
          <a:p>
            <a:pPr marL="542925" lvl="1" indent="-276225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po zbiorze uprawy pozostawia się na polu całość resztek pożniwnych w formie mulczu</a:t>
            </a:r>
          </a:p>
          <a:p>
            <a:pPr marL="342900" lvl="1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pl-PL" dirty="0">
                <a:latin typeface="+mj-lt"/>
                <a:ea typeface="Times New Roman" panose="02020603050405020304" pitchFamily="18" charset="0"/>
              </a:rPr>
              <a:t>Praktyka nie obejmuje uprawy zerowej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04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7AA3FE8-EB5A-4EE5-A5D0-94F1AA6350A3}"/>
              </a:ext>
            </a:extLst>
          </p:cNvPr>
          <p:cNvSpPr txBox="1"/>
          <p:nvPr/>
        </p:nvSpPr>
        <p:spPr>
          <a:xfrm>
            <a:off x="371853" y="1584245"/>
            <a:ext cx="11011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pl-PL" sz="2000" dirty="0">
                <a:latin typeface="+mj-lt"/>
              </a:rPr>
              <a:t>Interwencja r</a:t>
            </a:r>
            <a:r>
              <a:rPr lang="pl-PL" sz="2000" dirty="0">
                <a:effectLst/>
                <a:latin typeface="+mj-lt"/>
              </a:rPr>
              <a:t>ealizowana w oparciu o system punktowy</a:t>
            </a:r>
            <a:r>
              <a:rPr lang="pl-PL" sz="2000" b="1" dirty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  <a:p>
            <a:pPr marL="285750" indent="-285750" algn="just">
              <a:buClr>
                <a:srgbClr val="002060"/>
              </a:buClr>
              <a:buFont typeface="Calibri" panose="020F0502020204030204" pitchFamily="34" charset="0"/>
              <a:buChar char="–"/>
            </a:pPr>
            <a:endParaRPr lang="pl-PL" sz="20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latin typeface="+mj-lt"/>
                <a:ea typeface="Times New Roman" panose="02020603050405020304" pitchFamily="18" charset="0"/>
              </a:rPr>
              <a:t>warunkiem przystąpienia do ekoschematu jest uzyskanie co najmniej takiej liczby punktów (minimalna liczba), jaką rolnik otrzymałby przy realizacji na co najmniej 25% powierzchni użytków rolnych najwyżej punktowanej praktyki. Minimalna liczba punktów – 5.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20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latin typeface="+mj-lt"/>
              </a:rPr>
              <a:t>podstawę do wyliczenia płatności za </a:t>
            </a:r>
            <a:r>
              <a:rPr lang="pl-PL" sz="2000" dirty="0" err="1">
                <a:latin typeface="+mj-lt"/>
              </a:rPr>
              <a:t>ekoschemat</a:t>
            </a:r>
            <a:r>
              <a:rPr lang="pl-PL" sz="2000" dirty="0">
                <a:latin typeface="+mj-lt"/>
              </a:rPr>
              <a:t> stanowi suma punktów uzyskana w ramach ekoschematu, uwzględniająca liczbę realizowanych praktyk, ich punktową wartość oraz powierzchnię, na której będą realizowane.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l-PL" sz="20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latin typeface="+mj-lt"/>
                <a:ea typeface="Times New Roman" panose="02020603050405020304" pitchFamily="18" charset="0"/>
              </a:rPr>
              <a:t>możliwość łączenia wybranych praktyk na tej samej działce</a:t>
            </a:r>
            <a:endParaRPr lang="pl-PL" sz="2000" dirty="0">
              <a:latin typeface="+mj-lt"/>
            </a:endParaRPr>
          </a:p>
          <a:p>
            <a:pPr algn="just">
              <a:buClr>
                <a:srgbClr val="002060"/>
              </a:buClr>
            </a:pPr>
            <a:endParaRPr lang="pl-PL" sz="20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75A966E-93BB-07E4-B5D5-C212B30D27F6}"/>
              </a:ext>
            </a:extLst>
          </p:cNvPr>
          <p:cNvSpPr txBox="1"/>
          <p:nvPr/>
        </p:nvSpPr>
        <p:spPr>
          <a:xfrm>
            <a:off x="371853" y="133101"/>
            <a:ext cx="73995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Rolnictwo węglowe i zarządzanie składnikami odżywczymi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C523719-153A-4C5E-8205-A71D1A9DA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0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2DF7C6-7CCA-40FE-B216-0D338AAC3F04}"/>
              </a:ext>
            </a:extLst>
          </p:cNvPr>
          <p:cNvSpPr txBox="1"/>
          <p:nvPr/>
        </p:nvSpPr>
        <p:spPr>
          <a:xfrm>
            <a:off x="276283" y="19573"/>
            <a:ext cx="73995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Planowany budżet Planu Strategicznego dla WPR na lata 2023–2027 </a:t>
            </a: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AAABEEF-939F-4E9C-8644-C1E24AFEB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304" y="2215060"/>
            <a:ext cx="2212244" cy="289293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E9AC09A-C315-4DDF-A0E1-8BD0D7D8E201}"/>
              </a:ext>
            </a:extLst>
          </p:cNvPr>
          <p:cNvSpPr txBox="1"/>
          <p:nvPr/>
        </p:nvSpPr>
        <p:spPr>
          <a:xfrm>
            <a:off x="564304" y="1701118"/>
            <a:ext cx="277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Łącznie na wszystkie interwencje i lata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D111B79-7716-494B-ACA5-54539BDBC0A6}"/>
              </a:ext>
            </a:extLst>
          </p:cNvPr>
          <p:cNvSpPr txBox="1"/>
          <p:nvPr/>
        </p:nvSpPr>
        <p:spPr>
          <a:xfrm>
            <a:off x="432736" y="4789075"/>
            <a:ext cx="3189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25,25 mld euro</a:t>
            </a:r>
          </a:p>
          <a:p>
            <a:pPr algn="ctr"/>
            <a:r>
              <a:rPr lang="pl-PL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środków publicznych</a:t>
            </a:r>
          </a:p>
          <a:p>
            <a:pPr algn="ctr"/>
            <a:r>
              <a:rPr lang="pl-PL" sz="1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(w tym pomocą techniczną</a:t>
            </a:r>
            <a:br>
              <a:rPr lang="pl-PL" sz="1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341,9 mln euro)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A384309-3FAA-4619-AA21-7D06ECE0F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429416"/>
              </p:ext>
            </p:extLst>
          </p:nvPr>
        </p:nvGraphicFramePr>
        <p:xfrm>
          <a:off x="4304132" y="1383316"/>
          <a:ext cx="7079216" cy="476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201DCAE5-D5D0-47F8-8A6A-926D646637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2EFED98-EA9F-4BD8-AE40-C265EAC48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" t="17646" r="25163" b="16863"/>
          <a:stretch/>
        </p:blipFill>
        <p:spPr>
          <a:xfrm>
            <a:off x="26894" y="0"/>
            <a:ext cx="12165106" cy="66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0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E46C53-C443-43B8-B8CC-1D70424150FF}"/>
              </a:ext>
            </a:extLst>
          </p:cNvPr>
          <p:cNvGraphicFramePr>
            <a:graphicFrameLocks noGrp="1"/>
          </p:cNvGraphicFramePr>
          <p:nvPr/>
        </p:nvGraphicFramePr>
        <p:xfrm>
          <a:off x="466531" y="1254125"/>
          <a:ext cx="1096346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3469">
                  <a:extLst>
                    <a:ext uri="{9D8B030D-6E8A-4147-A177-3AD203B41FA5}">
                      <a16:colId xmlns:a16="http://schemas.microsoft.com/office/drawing/2014/main" val="2540202299"/>
                    </a:ext>
                  </a:extLst>
                </a:gridCol>
              </a:tblGrid>
              <a:tr h="97947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>
                          <a:effectLst/>
                        </a:rPr>
                        <a:t>Ekoschemat Dobrostan zwierząt może być łączony ze wszystkimi ekoschematami, Działaniem rolno-środowiskowo-klimatycznym PROW 2014-2020 oraz nowymi interwencjami środowiskowo-klimatycznymi.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1916810539"/>
                  </a:ext>
                </a:extLst>
              </a:tr>
              <a:tr h="32931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Utrzymujemy zasadę, że RE i RŚK nie łączą się na jednej działce.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18640"/>
                  </a:ext>
                </a:extLst>
              </a:tr>
              <a:tr h="13045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>
                          <a:effectLst/>
                        </a:rPr>
                        <a:t>W przypadku równoczesnej realizacji w gospodarstwie ekoschematu Prowadzenie produkcji roślinnej w systemie Integrowanej Produkcji Roślin i zobowiązań rolnośrodowiskowo klimatycznych na TUZ w ramach PS i PROW 2014-2020 płatność za IP do TUZ objetych zobowiązaniami RŚK nie przysługuje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/>
                </a:tc>
                <a:extLst>
                  <a:ext uri="{0D108BD9-81ED-4DB2-BD59-A6C34878D82A}">
                    <a16:rowId xmlns:a16="http://schemas.microsoft.com/office/drawing/2014/main" val="2685432112"/>
                  </a:ext>
                </a:extLst>
              </a:tr>
              <a:tr h="17379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 err="1">
                          <a:effectLst/>
                        </a:rPr>
                        <a:t>Ekoschemat</a:t>
                      </a:r>
                      <a:r>
                        <a:rPr lang="pl-PL" sz="1800" u="none" strike="noStrike" dirty="0">
                          <a:effectLst/>
                        </a:rPr>
                        <a:t> Opracowanie i przestrzeganie planu nawożenia  - jeśli wymogi w innych instrumentach WPR wykluczają możliwość zastosowania nawożenia (np. obszary miododajne, ugory, wieloletnie pasy kwietne) lub są elementem ekoschematów (np. RE,  IP) - wówczas płatność za plan nawożenia przysługuje, ale z wyłączeniem tej części na której realizowane są ww. obowiązki wynikające z tych instrumentów.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9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344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4000" y="234000"/>
            <a:ext cx="8925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Przejściowe wsparcie uzupełniające – </a:t>
            </a:r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100% budżet krajowy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2366" y="2479250"/>
            <a:ext cx="11587577" cy="477634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anchor="ctr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Płatność obszarowa niezwiązana z produkcją (uzupełniająca płatność podstawowa)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l-PL" sz="2000" b="1" i="0" u="none" strike="noStrike" baseline="0" dirty="0">
              <a:solidFill>
                <a:srgbClr val="000099"/>
              </a:solidFill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631825" indent="-273050"/>
            <a:r>
              <a:rPr lang="pl-PL" sz="2000" i="0" u="none" strike="noStrike" baseline="0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„</a:t>
            </a:r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dodatkowa” płatność do upraw, określonych w rozporządzeniu 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536575"/>
            <a:endParaRPr lang="pl-PL" sz="1600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>
              <a:tabLst>
                <a:tab pos="536575" algn="l"/>
              </a:tabLst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l-PL" sz="1600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roku 2023 planowana stawka płatności 9,6 euro/ha</a:t>
            </a:r>
            <a:r>
              <a:rPr lang="pl-PL" sz="1600" i="1" dirty="0">
                <a:latin typeface="+mj-lt"/>
              </a:rPr>
              <a:t>. 	</a:t>
            </a:r>
          </a:p>
          <a:p>
            <a:pPr marL="536575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b="1" dirty="0">
                <a:solidFill>
                  <a:srgbClr val="000099"/>
                </a:solidFill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płatność niezwiązana do tytoniu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l-PL" sz="2000" b="1" dirty="0">
              <a:solidFill>
                <a:srgbClr val="000099"/>
              </a:solidFill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58775"/>
            <a:r>
              <a:rPr lang="pl-PL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Okres 2005-2006 zastąpiono okresem 2017-2018. </a:t>
            </a:r>
          </a:p>
          <a:p>
            <a:pPr marL="358775">
              <a:tabLst>
                <a:tab pos="358775" algn="l"/>
              </a:tabLst>
            </a:pPr>
            <a:endParaRPr lang="pl-PL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58775">
              <a:tabLst>
                <a:tab pos="358775" algn="l"/>
              </a:tabLst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Płatność będzie przysługiwała rolnikowi, jeśli: </a:t>
            </a:r>
          </a:p>
          <a:p>
            <a:pPr marL="631825" indent="-273050">
              <a:buFont typeface="Wingdings" panose="05000000000000000000" pitchFamily="2" charset="2"/>
              <a:buChar char="ü"/>
              <a:tabLst>
                <a:tab pos="715963" algn="l"/>
              </a:tabLst>
            </a:pPr>
            <a:endParaRPr lang="pl-PL" sz="105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631825" indent="-273050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w 2018 r. był wpisany do rejestru producentów surowca tytoniowego prowadzonego przez Krajowy Ośrodek Wsparcia Rolnictwa (KOWR) oraz </a:t>
            </a:r>
          </a:p>
          <a:p>
            <a:pPr marL="631825" indent="-273050">
              <a:buFont typeface="Wingdings" panose="05000000000000000000" pitchFamily="2" charset="2"/>
              <a:buChar char="ü"/>
              <a:tabLst>
                <a:tab pos="715963" algn="l"/>
              </a:tabLst>
            </a:pPr>
            <a:endParaRPr lang="pl-PL" sz="1050" dirty="0">
              <a:solidFill>
                <a:srgbClr val="000000"/>
              </a:solidFill>
              <a:latin typeface="+mj-lt"/>
            </a:endParaRPr>
          </a:p>
          <a:p>
            <a:pPr marL="631825" indent="-273050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spełnia kryteria do otrzymywania podstawowego wsparcia dochodów do celów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+mj-lt"/>
              </a:rPr>
              <a:t>zrównoważoności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>
              <a:tabLst>
                <a:tab pos="358775" algn="l"/>
              </a:tabLst>
            </a:pPr>
            <a:endParaRPr lang="pl-PL" sz="11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42913"/>
            <a:r>
              <a:rPr lang="pl-PL" dirty="0">
                <a:solidFill>
                  <a:srgbClr val="000000"/>
                </a:solidFill>
                <a:latin typeface="+mj-lt"/>
              </a:rPr>
              <a:t>Płatność będzie przyznawana proporcjonalnie do produkcji tytoniu w roku 2018 (ilość wyrażona w kilogramach), w ramach umowy. W przypadku, gdy rolnicy byli wpisani do rejestru KOWR w 2018 r., ale nie zawarli umowy/nie mogą wykazać produkcji w 2018 r. płatności będą przyznawane proporcjonalnie do produkcji w roku 2017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	</a:t>
            </a:r>
          </a:p>
          <a:p>
            <a:pPr marL="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endParaRPr lang="pl-PL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pl-PL" sz="2000" b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536575" indent="-536575" algn="just">
              <a:spcBef>
                <a:spcPts val="600"/>
              </a:spcBef>
              <a:spcAft>
                <a:spcPts val="1500"/>
              </a:spcAft>
              <a:buClr>
                <a:schemeClr val="tx2">
                  <a:lumMod val="50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pl-PL" dirty="0">
              <a:solidFill>
                <a:srgbClr val="000000"/>
              </a:solidFill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452438" indent="-22860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200000"/>
              <a:buFont typeface="Wingdings 2" panose="05020102010507070707" pitchFamily="18" charset="2"/>
              <a:buChar char="T"/>
            </a:pPr>
            <a:endParaRPr lang="pl-PL" sz="2000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A53B58D-2B22-4D7B-94FF-310841AD4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69FAD64-C9BC-4826-A0CB-68FA8B33D511}"/>
              </a:ext>
            </a:extLst>
          </p:cNvPr>
          <p:cNvCxnSpPr/>
          <p:nvPr/>
        </p:nvCxnSpPr>
        <p:spPr>
          <a:xfrm>
            <a:off x="3432000" y="6348232"/>
            <a:ext cx="5328000" cy="0"/>
          </a:xfrm>
          <a:prstGeom prst="line">
            <a:avLst/>
          </a:prstGeom>
          <a:ln w="3175">
            <a:solidFill>
              <a:srgbClr val="0F4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C07BF4C4-5041-45A1-83FE-8066F1550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2" y="6475669"/>
            <a:ext cx="1871476" cy="2765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BCF59E-451B-4F39-8B28-DAF5499EDD79}"/>
              </a:ext>
            </a:extLst>
          </p:cNvPr>
          <p:cNvSpPr txBox="1"/>
          <p:nvPr/>
        </p:nvSpPr>
        <p:spPr>
          <a:xfrm>
            <a:off x="1006998" y="1328836"/>
            <a:ext cx="103763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Dziękuję za uwagę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202A94B-6059-4EFC-A3CA-8501A187B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25" y="253776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6E292-0B9C-43ED-9F0F-17A746D3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023877"/>
            <a:ext cx="11142482" cy="5480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+mj-lt"/>
              </a:rPr>
              <a:t>W nowym okresie programowania system nowej „zielonej architektury” składa się z </a:t>
            </a:r>
            <a:r>
              <a:rPr lang="pl-PL" sz="2000" b="1" dirty="0">
                <a:latin typeface="+mj-lt"/>
              </a:rPr>
              <a:t>wymogów obowiązkowych (system warunkowości) </a:t>
            </a:r>
            <a:r>
              <a:rPr lang="pl-PL" sz="2000" dirty="0">
                <a:latin typeface="+mj-lt"/>
              </a:rPr>
              <a:t>oraz </a:t>
            </a:r>
            <a:r>
              <a:rPr lang="pl-PL" sz="2000" b="1" dirty="0">
                <a:latin typeface="+mj-lt"/>
              </a:rPr>
              <a:t>dodatkowych zachęt </a:t>
            </a:r>
            <a:r>
              <a:rPr lang="pl-PL" sz="2000" dirty="0">
                <a:latin typeface="+mj-lt"/>
              </a:rPr>
              <a:t>do stosowania praktyk rolniczych korzystnych dla środowiska i klimatu. </a:t>
            </a:r>
          </a:p>
          <a:p>
            <a:pPr marL="0" indent="0" algn="just">
              <a:buNone/>
            </a:pPr>
            <a:r>
              <a:rPr lang="pl-PL" sz="2000" dirty="0">
                <a:latin typeface="+mj-lt"/>
              </a:rPr>
              <a:t>Stosowanie praktyk rolniczych korzystnych dla środowiska i klimatu to: </a:t>
            </a:r>
          </a:p>
          <a:p>
            <a:pPr algn="just"/>
            <a:r>
              <a:rPr lang="pl-PL" sz="2000" dirty="0">
                <a:latin typeface="+mj-lt"/>
              </a:rPr>
              <a:t>dobrowolne dla rolników systemy na rzecz klimatu i środowiska, tzw. </a:t>
            </a:r>
            <a:r>
              <a:rPr lang="pl-PL" sz="2000" b="1" dirty="0" err="1">
                <a:latin typeface="+mj-lt"/>
              </a:rPr>
              <a:t>ekoschematy</a:t>
            </a:r>
            <a:r>
              <a:rPr lang="pl-PL" sz="2000" b="1" dirty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– zobowiązania roczne;</a:t>
            </a:r>
          </a:p>
          <a:p>
            <a:pPr algn="just"/>
            <a:r>
              <a:rPr lang="pl-PL" sz="2000" b="1" dirty="0">
                <a:latin typeface="+mj-lt"/>
              </a:rPr>
              <a:t>wieloletnie zobowiązania pro-środowiskowe </a:t>
            </a:r>
            <a:r>
              <a:rPr lang="pl-PL" sz="2000" dirty="0">
                <a:latin typeface="+mj-lt"/>
              </a:rPr>
              <a:t>realizowane w ramach II filara WPR </a:t>
            </a:r>
            <a:r>
              <a:rPr lang="pl-PL" sz="2000" b="1" dirty="0">
                <a:latin typeface="+mj-lt"/>
              </a:rPr>
              <a:t>(płatności ekologiczne, płatności rolno-środowiskowo-klimatyczne)</a:t>
            </a:r>
            <a:r>
              <a:rPr lang="pl-PL" sz="2000" dirty="0"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pl-PL" sz="2000" b="1" dirty="0">
              <a:latin typeface="+mj-lt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Warunkowość</a:t>
            </a:r>
            <a:r>
              <a:rPr lang="pl-PL" sz="2000" b="1" dirty="0">
                <a:latin typeface="+mj-lt"/>
              </a:rPr>
              <a:t> </a:t>
            </a:r>
            <a:r>
              <a:rPr lang="pl-PL" sz="2000" dirty="0">
                <a:latin typeface="+mj-lt"/>
              </a:rPr>
              <a:t>składa się z wymogów podstawowych w zakresie zarządzania (wymogi SMR) oraz norm dobrej kultury rolnej zgodnej z ochroną środowiska (normy DKR), wymienionych w załączniku nr III do rozporządzenia w sprawie planów strategicznych, odnoszących się do następujących obszarów: (a) klimat 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i środowisko, (b) zdrowie publiczne, zdrowie zwierząt i zdrowie roślin, (c) dobrostan zwierząt. 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Są to wymogi obowiązkowe</a:t>
            </a:r>
            <a:r>
              <a:rPr lang="pl-PL" sz="2000" dirty="0">
                <a:latin typeface="+mj-lt"/>
              </a:rPr>
              <a:t>, które muszą spełniać rolnicy ubiegających się o płatności bezpośrednie oraz płatności w ramach interwencji obszarowych II filara. </a:t>
            </a:r>
            <a:r>
              <a:rPr lang="pl-PL" sz="2000" b="1" dirty="0">
                <a:solidFill>
                  <a:srgbClr val="C00000"/>
                </a:solidFill>
                <a:latin typeface="+mj-lt"/>
              </a:rPr>
              <a:t>W przypadku ich niewypełnienia przez rolnika dokonywane będzie odpowiednie zmniejszenie przyznawanych płatności</a:t>
            </a:r>
            <a:r>
              <a:rPr lang="pl-PL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4C48DD2-F733-45FE-91B3-7F29AF438AB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875520" cy="10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Zielona architektura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CDAE3A-2403-4B44-A98D-5680BE5F1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98" y="206878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4E965-DF7D-422B-B7BC-A249306A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6" y="1302437"/>
            <a:ext cx="11365288" cy="555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+mj-lt"/>
              </a:rPr>
              <a:t>Warunkowość w okresie programowania 2023-2027 łączy dwa elementy WPR 2014-2020 - zasadę wzajemnej zgodności i zazielenienie. 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r>
              <a:rPr lang="pl-PL" sz="2000" dirty="0">
                <a:latin typeface="+mj-lt"/>
              </a:rPr>
              <a:t>Tak jak dotychczas w ramach zasady wzajemnej zgodności, w nowej warunkowości będą obowiązywały </a:t>
            </a:r>
            <a:r>
              <a:rPr lang="pl-PL" sz="2000" b="1" dirty="0">
                <a:latin typeface="+mj-lt"/>
              </a:rPr>
              <a:t>normy dobrej kultury rolnej zgodnej z ochroną środowiska (GAEC) - jednakże poszerzone o nowe elementy i wymogi podstawowe w zakresie zarządzania (SMR). 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r>
              <a:rPr lang="pl-PL" sz="2000" dirty="0">
                <a:latin typeface="+mj-lt"/>
              </a:rPr>
              <a:t>Wszystkie normy GAEC i niektóre wymogi SMR dotyczące środowiska, będą miały znaczący wpływ na kwestie związane z wodą, glebą, różnorodnością biologiczną. 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811213" indent="-811213" algn="just">
              <a:buNone/>
            </a:pPr>
            <a:r>
              <a:rPr lang="pl-PL" sz="2000" b="1" dirty="0">
                <a:solidFill>
                  <a:srgbClr val="C00000"/>
                </a:solidFill>
                <a:latin typeface="+mj-lt"/>
              </a:rPr>
              <a:t>Uwaga: przepisy UE zakładają realizację ambitniejszych celów środowiskowych i klimatycznych, dlatego też nie przewidują takich jak obecnie zwolnień małych gospodarstw z kontroli w ramach nowej warunkowości</a:t>
            </a:r>
            <a:r>
              <a:rPr lang="pl-PL" sz="2000" dirty="0">
                <a:latin typeface="+mj-lt"/>
              </a:rPr>
              <a:t>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753F040-B881-436E-9E1D-400EFFE09328}"/>
              </a:ext>
            </a:extLst>
          </p:cNvPr>
          <p:cNvSpPr txBox="1">
            <a:spLocks/>
          </p:cNvSpPr>
          <p:nvPr/>
        </p:nvSpPr>
        <p:spPr bwMode="auto">
          <a:xfrm>
            <a:off x="413356" y="41731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7F1DD6-26B0-429B-A7CC-0977EF3F8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90" y="10007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0653" y="59025"/>
            <a:ext cx="9875520" cy="64880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 – normy GAEC (DKR)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041" y="853262"/>
            <a:ext cx="11659385" cy="6004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1706563" indent="-1706563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1: </a:t>
            </a:r>
            <a:r>
              <a:rPr lang="pl-PL" sz="2000" b="1" dirty="0">
                <a:latin typeface="+mj-lt"/>
              </a:rPr>
              <a:t>Utrzymywanie trwałych użytków zielonych w oparciu o stosunek powierzchni trwałych użytków zielonych do powierzchni użytków rolnych na poziomie krajowym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W przypadku zmniejszenia wskaźnika TUZ o więcej niż 5% w stosunku do roku referencyjnego (2018), przekształcanie trwałych użytków zielonych jest niedopuszczalne, a rolnicy, którzy przekształcili trwałe użytki zielone, będą zobowiązani do przywrócenia określonej powierzchni gruntu w TUZ lub odtworzenia TUZ na innym gruncie. Wartość wskaźnika referencyjnego: 18,33%.</a:t>
            </a:r>
          </a:p>
          <a:p>
            <a:pPr marL="0" indent="0" algn="just">
              <a:buNone/>
            </a:pPr>
            <a:endParaRPr lang="pl-PL" sz="2000" u="sng" dirty="0">
              <a:latin typeface="+mj-lt"/>
            </a:endParaRPr>
          </a:p>
          <a:p>
            <a:pPr marL="0" indent="0" algn="just">
              <a:buNone/>
            </a:pPr>
            <a:r>
              <a:rPr lang="pl-PL" alt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2: </a:t>
            </a:r>
            <a:r>
              <a:rPr lang="pl-PL" altLang="pl-PL" sz="2000" b="1" dirty="0">
                <a:latin typeface="+mj-lt"/>
              </a:rPr>
              <a:t>Ochrona torfowisk i terenów podmokłych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Na wyznaczonych obszarach podmokłych i torfowiskach rolnicy będą zobowiązani przestrzegać </a:t>
            </a:r>
            <a:r>
              <a:rPr lang="pl-PL" sz="1800" b="1" dirty="0">
                <a:latin typeface="+mj-lt"/>
              </a:rPr>
              <a:t>wymogów, które zostaną doprecyzowane przed wdrożeniem normy w 2025 roku,</a:t>
            </a:r>
            <a:r>
              <a:rPr lang="pl-PL" sz="1800" dirty="0">
                <a:latin typeface="+mj-lt"/>
              </a:rPr>
              <a:t> po odpowiednim dostosowaniu i zmianach w Planie Strategicznym.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Konieczność precyzyjnego wyznaczenia obszarów objętych normą. 	</a:t>
            </a:r>
          </a:p>
          <a:p>
            <a:pPr marL="0" indent="0" algn="just">
              <a:buNone/>
            </a:pP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3:  </a:t>
            </a:r>
            <a:r>
              <a:rPr lang="pl-PL" sz="2000" b="1" dirty="0">
                <a:latin typeface="+mj-lt"/>
              </a:rPr>
              <a:t>Zakaz wypalania gruntów rolnych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Zakaz wypalania gruntów rolnych, z wyjątkiem punktowego wypalania roślin, części roślin lub resztek pożniwnych ze względów związanych ze zdrowiem roślin.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A98963-A409-4182-9001-1AEED926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8236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0653" y="59025"/>
            <a:ext cx="9875520" cy="64880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 – normy GAEC (DKR)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720" y="681341"/>
            <a:ext cx="11659385" cy="60047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4: </a:t>
            </a:r>
            <a:r>
              <a:rPr lang="pl-PL" sz="2000" b="1" dirty="0">
                <a:latin typeface="+mj-lt"/>
              </a:rPr>
              <a:t>Ustanowienie stref buforowych wzdłuż cieków wodnych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Zakaz stosowania nawozów oraz środków ochrony roślin na gruntach rolnych w pobliżu wód powierzchniowych w odległości wynoszącej co najmniej 3 m.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1706563" indent="-1706563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5: 	</a:t>
            </a:r>
            <a:r>
              <a:rPr lang="pl-PL" sz="2000" b="1" dirty="0">
                <a:latin typeface="+mj-lt"/>
              </a:rPr>
              <a:t>Zarządzanie orką w celu zmniejszenia ryzyka degradacji i erozji gleby, biorąc pod uwagę nachylenie terenu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Gruntów ornych położonych na stokach o nachyleniu ≥ 14%: </a:t>
            </a:r>
          </a:p>
          <a:p>
            <a:pPr algn="just">
              <a:buFont typeface="+mj-lt"/>
              <a:buAutoNum type="arabicPeriod"/>
            </a:pPr>
            <a:r>
              <a:rPr lang="pl-PL" sz="1800" dirty="0">
                <a:latin typeface="+mj-lt"/>
              </a:rPr>
              <a:t>nie wykorzystuje się pod uprawę roślin wymagających utrzymywania redlin wzdłuż stoku; </a:t>
            </a:r>
          </a:p>
          <a:p>
            <a:pPr algn="just">
              <a:buFont typeface="+mj-lt"/>
              <a:buAutoNum type="arabicPeriod"/>
            </a:pPr>
            <a:r>
              <a:rPr lang="pl-PL" sz="1800" dirty="0">
                <a:latin typeface="+mj-lt"/>
              </a:rPr>
              <a:t>nie utrzymuje się jako ugór czarny w okresie od jesienno-zimowym (od dnia 1 listopada do dnia 15 lutego).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W przypadku upraw roślin wieloletnich oraz w uprawach trwałych (sady - drzewa owocowe) obowiązek utrzymywania okrywy roślinnej lub ściółki w międzyrzędziach. </a:t>
            </a:r>
          </a:p>
          <a:p>
            <a:pPr marL="0" indent="0" algn="just">
              <a:buNone/>
            </a:pPr>
            <a:endParaRPr lang="pl-PL" sz="1800" dirty="0">
              <a:latin typeface="+mj-lt"/>
            </a:endParaRP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A98963-A409-4182-9001-1AEED926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51" y="59025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63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0653" y="59025"/>
            <a:ext cx="9875520" cy="64880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 – normy GAEC (DKR)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720" y="369884"/>
            <a:ext cx="11659385" cy="6488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6:  </a:t>
            </a:r>
            <a:r>
              <a:rPr lang="pl-PL" sz="2000" b="1" dirty="0">
                <a:latin typeface="+mj-lt"/>
              </a:rPr>
              <a:t>Minimalna pokrywa glebowa w najbardziej newralgicznych okresach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Na powierzchni stanowiącej </a:t>
            </a:r>
            <a:r>
              <a:rPr lang="pl-PL" sz="1800" b="1" dirty="0">
                <a:latin typeface="+mj-lt"/>
              </a:rPr>
              <a:t>co najmniej 80% gruntów ornych</a:t>
            </a:r>
            <a:r>
              <a:rPr lang="pl-PL" sz="1800" dirty="0">
                <a:latin typeface="+mj-lt"/>
              </a:rPr>
              <a:t>, wchodzących w skład gospodarstwa rolnego </a:t>
            </a:r>
            <a:r>
              <a:rPr lang="pl-PL" sz="1800" b="1" dirty="0">
                <a:latin typeface="+mj-lt"/>
              </a:rPr>
              <a:t>utrzymuje się okrywę ochronną gleby </a:t>
            </a:r>
            <a:r>
              <a:rPr lang="pl-PL" sz="1800" dirty="0">
                <a:latin typeface="+mj-lt"/>
              </a:rPr>
              <a:t>(w przypadku sadów okrywę ochronną gleby w międzyrzędziach) </a:t>
            </a:r>
            <a:r>
              <a:rPr lang="pl-PL" sz="1800" b="1" dirty="0">
                <a:latin typeface="+mj-lt"/>
              </a:rPr>
              <a:t>w</a:t>
            </a:r>
            <a:r>
              <a:rPr lang="pl-PL" sz="1800" dirty="0">
                <a:latin typeface="+mj-lt"/>
              </a:rPr>
              <a:t> </a:t>
            </a:r>
            <a:r>
              <a:rPr lang="pl-PL" sz="1800" b="1" dirty="0">
                <a:latin typeface="+mj-lt"/>
              </a:rPr>
              <a:t>okresie od dnia 1 listopada do dnia 15 lutego. </a:t>
            </a:r>
          </a:p>
          <a:p>
            <a:pPr marL="0" indent="0" algn="just">
              <a:buNone/>
            </a:pPr>
            <a:endParaRPr lang="pl-PL" sz="500" b="1" dirty="0">
              <a:latin typeface="+mj-lt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7:  </a:t>
            </a:r>
            <a:r>
              <a:rPr lang="pl-PL" sz="2000" b="1" dirty="0">
                <a:latin typeface="+mj-lt"/>
              </a:rPr>
              <a:t>Zmianowanie upraw lub inne praktyki mające na celu zachowanie potencjału gleby, w tym dywersyfikacja upraw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Gospodarstwa powyżej 10 ha gruntów ornych zobowiązane są do:</a:t>
            </a:r>
          </a:p>
          <a:p>
            <a:pPr algn="just"/>
            <a:r>
              <a:rPr lang="pl-PL" sz="1800" dirty="0">
                <a:latin typeface="+mj-lt"/>
              </a:rPr>
              <a:t>Prowadzenia co najmniej </a:t>
            </a:r>
            <a:r>
              <a:rPr lang="pl-PL" sz="1800" b="1" dirty="0">
                <a:latin typeface="+mj-lt"/>
              </a:rPr>
              <a:t>3 różnych upraw na gruntach ornych</a:t>
            </a:r>
            <a:r>
              <a:rPr lang="pl-PL" sz="1800" dirty="0">
                <a:latin typeface="+mj-lt"/>
              </a:rPr>
              <a:t>, przy czym </a:t>
            </a:r>
            <a:r>
              <a:rPr lang="pl-PL" sz="1800" b="1" dirty="0">
                <a:latin typeface="+mj-lt"/>
              </a:rPr>
              <a:t>uprawa główna nie może zajmować więcej niż 65% gruntów ornych, a dwie uprawy główne łącznie nie mogą zajmować więcej niż 90% gruntów ornych</a:t>
            </a:r>
            <a:r>
              <a:rPr lang="pl-PL" sz="1800" dirty="0">
                <a:latin typeface="+mj-lt"/>
              </a:rPr>
              <a:t>.</a:t>
            </a:r>
          </a:p>
          <a:p>
            <a:pPr algn="just"/>
            <a:r>
              <a:rPr lang="pl-PL" sz="1800" dirty="0">
                <a:latin typeface="+mj-lt"/>
              </a:rPr>
              <a:t>Prowadzenia upraw </a:t>
            </a:r>
            <a:r>
              <a:rPr lang="pl-PL" sz="1800" b="1" dirty="0">
                <a:latin typeface="+mj-lt"/>
              </a:rPr>
              <a:t>na powierzchni co najmniej 40% gruntów ornych </a:t>
            </a:r>
            <a:r>
              <a:rPr lang="pl-PL" sz="1800" dirty="0">
                <a:latin typeface="+mj-lt"/>
              </a:rPr>
              <a:t>w taki sposób, aby </a:t>
            </a:r>
            <a:r>
              <a:rPr lang="pl-PL" sz="1800" b="1" dirty="0">
                <a:latin typeface="+mj-lt"/>
              </a:rPr>
              <a:t>na każdej działce rolnej, na tych gruntach, w porównaniu z rokiem poprzednim, była prowadzona inna uprawa w plonie głównym</a:t>
            </a:r>
            <a:r>
              <a:rPr lang="pl-PL" sz="1800" dirty="0">
                <a:latin typeface="+mj-lt"/>
              </a:rPr>
              <a:t>.</a:t>
            </a:r>
          </a:p>
          <a:p>
            <a:pPr algn="just"/>
            <a:r>
              <a:rPr lang="pl-PL" sz="1800" b="1" dirty="0">
                <a:latin typeface="+mj-lt"/>
              </a:rPr>
              <a:t>Wymaganie spełnione w przypadku wprowadzenia po zbiorze plonu głównego uprawy wtórej</a:t>
            </a:r>
            <a:r>
              <a:rPr lang="pl-PL" sz="1800" dirty="0">
                <a:latin typeface="+mj-lt"/>
              </a:rPr>
              <a:t>, tj. międzyplonu (ozimego lub ścierniskowego lub wsiewki poplonowej), </a:t>
            </a:r>
            <a:r>
              <a:rPr lang="pl-PL" sz="1800" b="1" dirty="0">
                <a:latin typeface="+mj-lt"/>
              </a:rPr>
              <a:t>z okresem utrzymania przez co najmniej 8 tygodni od terminu wysiewu</a:t>
            </a:r>
            <a:r>
              <a:rPr lang="pl-PL" sz="1800" dirty="0">
                <a:latin typeface="+mj-lt"/>
              </a:rPr>
              <a:t>, a w przypadku wsiewki - od terminu zbioru uprawy w plonie głównym.</a:t>
            </a:r>
          </a:p>
          <a:p>
            <a:pPr algn="just"/>
            <a:r>
              <a:rPr lang="pl-PL" sz="1800" dirty="0">
                <a:latin typeface="+mj-lt"/>
              </a:rPr>
              <a:t>Jednocześnie, na wszystkich gruntach ornych w gospodarstwie, </a:t>
            </a:r>
            <a:r>
              <a:rPr lang="pl-PL" sz="1800" b="1" dirty="0">
                <a:latin typeface="+mj-lt"/>
              </a:rPr>
              <a:t>taka sama uprawa w plonie głównym nie może być prowadzona dłużej niż 3 lata.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Zasady te nie obowiązują w przypadku upraw korzystnie wpływających na poprawę i zachowanie potencjału gleby, takich jak: rośliny </a:t>
            </a:r>
            <a:r>
              <a:rPr lang="pl-PL" sz="1800" dirty="0" err="1">
                <a:latin typeface="+mj-lt"/>
              </a:rPr>
              <a:t>bobowate</a:t>
            </a:r>
            <a:r>
              <a:rPr lang="pl-PL" sz="1800" dirty="0">
                <a:latin typeface="+mj-lt"/>
              </a:rPr>
              <a:t>, trawy i inne zielne rośliny pastewne, mieszanki </a:t>
            </a:r>
            <a:r>
              <a:rPr lang="pl-PL" sz="1800" dirty="0" err="1">
                <a:latin typeface="+mj-lt"/>
              </a:rPr>
              <a:t>bobowatych</a:t>
            </a:r>
            <a:r>
              <a:rPr lang="pl-PL" sz="1800" dirty="0">
                <a:latin typeface="+mj-lt"/>
              </a:rPr>
              <a:t> drobnonasiennych z trawami, grunty ugorowane oraz uprawy wieloletnie.</a:t>
            </a:r>
          </a:p>
          <a:p>
            <a:pPr marL="0" indent="0" algn="just">
              <a:buNone/>
            </a:pPr>
            <a:endParaRPr lang="pl-PL" sz="1800" b="1" dirty="0">
              <a:latin typeface="+mj-lt"/>
            </a:endParaRPr>
          </a:p>
          <a:p>
            <a:pPr algn="just"/>
            <a:endParaRPr lang="pl-PL" sz="1800" b="1" dirty="0">
              <a:latin typeface="+mj-lt"/>
            </a:endParaRP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A98963-A409-4182-9001-1AEED926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8" y="162829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2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0653" y="59025"/>
            <a:ext cx="9875520" cy="64880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Warunkowość – normy GAEC (DKR)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307" y="483378"/>
            <a:ext cx="11659385" cy="60047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1617663" indent="-1617663" algn="just">
              <a:buNone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 GAEC 8:	</a:t>
            </a:r>
            <a:r>
              <a:rPr lang="pl-PL" sz="2000" b="1" dirty="0">
                <a:latin typeface="+mj-lt"/>
              </a:rPr>
              <a:t>Minimalny udział powierzchni gruntów ornych wykorzystywanych na obiekty/obszary nieprodukcyjne lub międzyplony lub uprawy wiążące azot uprawiane bez środków ochrony roślin, zachowanie elementów krajobrazu oraz zakaz przycinania żywopłotów i drzew podczas okresu lęgowego ptaków oraz okresu wychowu młodych</a:t>
            </a:r>
          </a:p>
          <a:p>
            <a:pPr marL="0" indent="0" algn="just">
              <a:buNone/>
            </a:pP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1800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Co najmniej 4% gruntów ornych </a:t>
            </a:r>
            <a:r>
              <a:rPr lang="pl-PL" sz="1800" dirty="0">
                <a:latin typeface="+mj-lt"/>
              </a:rPr>
              <a:t>na poziomie gospodarstwa </a:t>
            </a:r>
            <a:r>
              <a:rPr lang="pl-PL" sz="1800" b="1" dirty="0">
                <a:latin typeface="+mj-lt"/>
              </a:rPr>
              <a:t>przeznaczonych na obszary i elementy nieprodukcyjne, w tym grunty ugorowane</a:t>
            </a:r>
            <a:r>
              <a:rPr lang="pl-PL" sz="18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albo</a:t>
            </a:r>
          </a:p>
          <a:p>
            <a:pPr algn="just"/>
            <a:r>
              <a:rPr lang="pl-PL" sz="1800" b="1" dirty="0">
                <a:solidFill>
                  <a:srgbClr val="C00000"/>
                </a:solidFill>
                <a:latin typeface="+mj-lt"/>
              </a:rPr>
              <a:t>Co najmniej 3% gruntów ornych stanowią obszary i elementy nieprodukcyjne, w tym grunty ugorowane, ale po uwzględnieniu</a:t>
            </a:r>
            <a:r>
              <a:rPr lang="pl-PL" sz="1800" b="1" dirty="0">
                <a:latin typeface="+mj-lt"/>
              </a:rPr>
              <a:t> międzyplonów lub upraw wiążących azot, uprawianych bez stosowania środków ochrony roślin łącznie obszary te stanowią co najmniej 7% gruntów ornych.</a:t>
            </a:r>
            <a:endParaRPr lang="pl-PL" sz="1800" dirty="0">
              <a:latin typeface="+mj-lt"/>
            </a:endParaRPr>
          </a:p>
          <a:p>
            <a:pPr algn="just"/>
            <a:endParaRPr lang="pl-PL" sz="1800" dirty="0">
              <a:latin typeface="+mj-lt"/>
            </a:endParaRPr>
          </a:p>
          <a:p>
            <a:pPr algn="just"/>
            <a:r>
              <a:rPr lang="pl-PL" sz="1800" b="1" dirty="0">
                <a:latin typeface="+mj-lt"/>
              </a:rPr>
              <a:t>W odniesieniu do międzyplonów państwa członkowskie stosują współczynnik ważenia 0,3</a:t>
            </a:r>
            <a:r>
              <a:rPr lang="pl-PL" sz="18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pl-PL" sz="1800" dirty="0">
                <a:latin typeface="+mj-lt"/>
              </a:rPr>
              <a:t>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A98963-A409-4182-9001-1AEED926A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8" y="162829"/>
            <a:ext cx="3015575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926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8BDAA643-A337-4AE4-9815-15065567D8C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4133</Words>
  <Application>Microsoft Office PowerPoint</Application>
  <PresentationFormat>Panoramiczny</PresentationFormat>
  <Paragraphs>407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Wingdings 2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Warunkowość – normy GAEC (DKR)</vt:lpstr>
      <vt:lpstr>Warunkowość – normy GAEC (DKR)</vt:lpstr>
      <vt:lpstr>Warunkowość – normy GAEC (DKR)</vt:lpstr>
      <vt:lpstr>Warunkowość – normy GAEC (DKR)</vt:lpstr>
      <vt:lpstr>Warunkowość – wymogi SMR – bez zmian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Kubat</dc:creator>
  <cp:lastModifiedBy>Paweł Tomaszewski Informatyk UG</cp:lastModifiedBy>
  <cp:revision>398</cp:revision>
  <dcterms:created xsi:type="dcterms:W3CDTF">2022-08-29T07:14:42Z</dcterms:created>
  <dcterms:modified xsi:type="dcterms:W3CDTF">2023-01-31T10:15:29Z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3b4df441-e800-4f09-829b-22db3c5235da</vt:lpwstr>
  </property>
  <property fmtid="{D5CDD505-2E9C-101B-9397-08002B2CF9AE}" pid="3" name="bjClsUserRVM">
    <vt:lpwstr>[]</vt:lpwstr>
  </property>
  <property fmtid="{D5CDD505-2E9C-101B-9397-08002B2CF9AE}" pid="4" name="bjSaver">
    <vt:lpwstr>P7jtXiFptK9iRH8CW/MTxK1/flaeSueZ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6" name="bjDocumentLabelXML-0">
    <vt:lpwstr>ames.com/2008/01/sie/internal/label"&gt;&lt;element uid="e3529ac4-ce9c-4660-aa85-64853fbeee80" value="" /&gt;&lt;/sisl&gt;</vt:lpwstr>
  </property>
  <property fmtid="{D5CDD505-2E9C-101B-9397-08002B2CF9AE}" pid="7" name="bjDocumentSecurityLabel">
    <vt:lpwstr>Klasyfikacja: OGÓLNA</vt:lpwstr>
  </property>
</Properties>
</file>